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04" r:id="rId3"/>
    <p:sldId id="305" r:id="rId5"/>
    <p:sldId id="259" r:id="rId6"/>
    <p:sldId id="264" r:id="rId7"/>
    <p:sldId id="263" r:id="rId8"/>
    <p:sldId id="256" r:id="rId9"/>
    <p:sldId id="265" r:id="rId10"/>
    <p:sldId id="267" r:id="rId11"/>
    <p:sldId id="266" r:id="rId12"/>
    <p:sldId id="273" r:id="rId13"/>
    <p:sldId id="274" r:id="rId14"/>
    <p:sldId id="275" r:id="rId15"/>
    <p:sldId id="276" r:id="rId16"/>
    <p:sldId id="282" r:id="rId17"/>
    <p:sldId id="277" r:id="rId18"/>
    <p:sldId id="288" r:id="rId19"/>
    <p:sldId id="269" r:id="rId20"/>
    <p:sldId id="289" r:id="rId21"/>
    <p:sldId id="268" r:id="rId22"/>
    <p:sldId id="290" r:id="rId23"/>
    <p:sldId id="291" r:id="rId24"/>
    <p:sldId id="296" r:id="rId25"/>
    <p:sldId id="292" r:id="rId26"/>
    <p:sldId id="293" r:id="rId27"/>
    <p:sldId id="294" r:id="rId28"/>
    <p:sldId id="295" r:id="rId29"/>
    <p:sldId id="271" r:id="rId30"/>
    <p:sldId id="272" r:id="rId31"/>
    <p:sldId id="303" r:id="rId32"/>
    <p:sldId id="306" r:id="rId33"/>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2701529"/>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5293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2" name="图片 1"/>
          <p:cNvPicPr>
            <a:picLocks noChangeAspect="1"/>
          </p:cNvPicPr>
          <p:nvPr userDrawn="1"/>
        </p:nvPicPr>
        <p:blipFill>
          <a:blip r:embed="rId2"/>
          <a:stretch>
            <a:fillRect/>
          </a:stretch>
        </p:blipFill>
        <p:spPr>
          <a:xfrm>
            <a:off x="0" y="0"/>
            <a:ext cx="6588252" cy="5143500"/>
          </a:xfrm>
          <a:prstGeom prst="rect">
            <a:avLst/>
          </a:prstGeom>
        </p:spPr>
      </p:pic>
      <p:sp>
        <p:nvSpPr>
          <p:cNvPr id="7" name="副标题 2"/>
          <p:cNvSpPr>
            <a:spLocks noGrp="1"/>
          </p:cNvSpPr>
          <p:nvPr>
            <p:ph type="subTitle" idx="1"/>
          </p:nvPr>
        </p:nvSpPr>
        <p:spPr>
          <a:xfrm>
            <a:off x="4572000" y="2741314"/>
            <a:ext cx="4068366" cy="419099"/>
          </a:xfrm>
        </p:spPr>
        <p:txBody>
          <a:bodyPr anchor="ctr">
            <a:norm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8" name="标题 1"/>
          <p:cNvSpPr>
            <a:spLocks noGrp="1"/>
          </p:cNvSpPr>
          <p:nvPr>
            <p:ph type="ctrTitle"/>
          </p:nvPr>
        </p:nvSpPr>
        <p:spPr>
          <a:xfrm>
            <a:off x="4572000" y="1740404"/>
            <a:ext cx="4068366" cy="981114"/>
          </a:xfrm>
        </p:spPr>
        <p:txBody>
          <a:bodyPr anchor="ctr">
            <a:normAutofit/>
          </a:bodyPr>
          <a:lstStyle>
            <a:lvl1pPr algn="l">
              <a:defRPr sz="3000">
                <a:solidFill>
                  <a:schemeClr val="bg1"/>
                </a:solidFill>
              </a:defRPr>
            </a:lvl1pPr>
          </a:lstStyle>
          <a:p>
            <a:r>
              <a:rPr lang="en-US" dirty="0"/>
              <a:t>Click to edit Master title style</a:t>
            </a:r>
            <a:endParaRPr lang="zh-CN" altLang="en-US" dirty="0"/>
          </a:p>
        </p:txBody>
      </p:sp>
      <p:sp>
        <p:nvSpPr>
          <p:cNvPr id="9" name="文本占位符 13"/>
          <p:cNvSpPr>
            <a:spLocks noGrp="1"/>
          </p:cNvSpPr>
          <p:nvPr>
            <p:ph type="body" sz="quarter" idx="11" hasCustomPrompt="1"/>
          </p:nvPr>
        </p:nvSpPr>
        <p:spPr>
          <a:xfrm>
            <a:off x="4572000" y="3540614"/>
            <a:ext cx="4068366" cy="222203"/>
          </a:xfrm>
        </p:spPr>
        <p:txBody>
          <a:bodyPr vert="horz" anchor="ctr">
            <a:noAutofit/>
          </a:bodyPr>
          <a:lstStyle>
            <a:lvl1pPr marL="0" indent="0" algn="l">
              <a:buNone/>
              <a:defRPr sz="1125" b="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Date</a:t>
            </a:r>
            <a:endParaRPr lang="zh-CN" altLang="en-US" dirty="0"/>
          </a:p>
        </p:txBody>
      </p:sp>
      <p:sp>
        <p:nvSpPr>
          <p:cNvPr id="10" name="文本占位符 13"/>
          <p:cNvSpPr>
            <a:spLocks noGrp="1"/>
          </p:cNvSpPr>
          <p:nvPr>
            <p:ph type="body" sz="quarter" idx="12" hasCustomPrompt="1"/>
          </p:nvPr>
        </p:nvSpPr>
        <p:spPr>
          <a:xfrm>
            <a:off x="4572000" y="3316757"/>
            <a:ext cx="4068366" cy="222203"/>
          </a:xfrm>
        </p:spPr>
        <p:txBody>
          <a:bodyPr vert="horz" anchor="ctr">
            <a:noAutofit/>
          </a:bodyPr>
          <a:lstStyle>
            <a:lvl1pPr marL="0" indent="0" algn="l">
              <a:buNone/>
              <a:defRPr sz="1125" b="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pic>
        <p:nvPicPr>
          <p:cNvPr id="6" name="图片 5" descr="132-132logo"/>
          <p:cNvPicPr>
            <a:picLocks noChangeAspect="1"/>
          </p:cNvPicPr>
          <p:nvPr userDrawn="1"/>
        </p:nvPicPr>
        <p:blipFill>
          <a:blip r:embed="rId3"/>
          <a:stretch>
            <a:fillRect/>
          </a:stretch>
        </p:blipFill>
        <p:spPr>
          <a:xfrm>
            <a:off x="1691640" y="2905125"/>
            <a:ext cx="1209675" cy="3048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a:blip r:embed="rId2"/>
          <a:stretch>
            <a:fillRect/>
          </a:stretch>
        </p:blipFill>
        <p:spPr>
          <a:xfrm>
            <a:off x="1661763" y="81857"/>
            <a:ext cx="2487383" cy="5061643"/>
          </a:xfrm>
          <a:prstGeom prst="rect">
            <a:avLst/>
          </a:prstGeom>
        </p:spPr>
      </p:pic>
      <p:sp>
        <p:nvSpPr>
          <p:cNvPr id="7" name="标题 1"/>
          <p:cNvSpPr>
            <a:spLocks noGrp="1"/>
          </p:cNvSpPr>
          <p:nvPr>
            <p:ph type="ctrTitle" hasCustomPrompt="1"/>
          </p:nvPr>
        </p:nvSpPr>
        <p:spPr>
          <a:xfrm>
            <a:off x="4818459" y="2171453"/>
            <a:ext cx="3821907" cy="1216132"/>
          </a:xfrm>
        </p:spPr>
        <p:txBody>
          <a:bodyPr anchor="b">
            <a:normAutofit/>
          </a:bodyPr>
          <a:lstStyle>
            <a:lvl1pPr marL="0" indent="0" algn="l">
              <a:buFont typeface="Arial" panose="020B0604020202020204" pitchFamily="34" charset="0"/>
              <a:buNone/>
              <a:defRPr sz="2400">
                <a:solidFill>
                  <a:schemeClr val="bg1"/>
                </a:solidFill>
              </a:defRPr>
            </a:lvl1pPr>
          </a:lstStyle>
          <a:p>
            <a:r>
              <a:rPr lang="en-US" altLang="zh-CN" dirty="0"/>
              <a:t>Conclusion</a:t>
            </a:r>
            <a:endParaRPr lang="zh-CN" altLang="en-US" dirty="0"/>
          </a:p>
        </p:txBody>
      </p:sp>
      <p:sp>
        <p:nvSpPr>
          <p:cNvPr id="8" name="文本占位符 62"/>
          <p:cNvSpPr>
            <a:spLocks noGrp="1"/>
          </p:cNvSpPr>
          <p:nvPr>
            <p:ph type="body" sz="quarter" idx="18" hasCustomPrompt="1"/>
          </p:nvPr>
        </p:nvSpPr>
        <p:spPr>
          <a:xfrm>
            <a:off x="5155644" y="2662880"/>
            <a:ext cx="3821907" cy="233153"/>
          </a:xfrm>
        </p:spPr>
        <p:txBody>
          <a:bodyPr vert="horz" lIns="91440" tIns="45720" rIns="91440" bIns="45720" rtlCol="0">
            <a:normAutofit/>
          </a:bodyPr>
          <a:lstStyle>
            <a:lvl1pPr marL="0" indent="0" algn="l">
              <a:buNone/>
              <a:defRPr lang="zh-CN" altLang="en-US" sz="1125" smtClean="0">
                <a:solidFill>
                  <a:schemeClr val="bg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228600" marR="0" lvl="0" indent="-228600" fontAlgn="auto">
              <a:spcAft>
                <a:spcPts val="0"/>
              </a:spcAft>
              <a:buClrTx/>
              <a:buSzTx/>
            </a:pPr>
            <a:r>
              <a:rPr lang="en-US" altLang="zh-CN" dirty="0"/>
              <a:t>微信扫一扫关注我们</a:t>
            </a:r>
            <a:endParaRPr lang="en-US" altLang="zh-CN" dirty="0"/>
          </a:p>
        </p:txBody>
      </p:sp>
      <p:sp>
        <p:nvSpPr>
          <p:cNvPr id="9" name="文本占位符 13"/>
          <p:cNvSpPr>
            <a:spLocks noGrp="1"/>
          </p:cNvSpPr>
          <p:nvPr>
            <p:ph type="body" sz="quarter" idx="10" hasCustomPrompt="1"/>
          </p:nvPr>
        </p:nvSpPr>
        <p:spPr>
          <a:xfrm>
            <a:off x="4818460" y="3678926"/>
            <a:ext cx="3821907" cy="222203"/>
          </a:xfrm>
        </p:spPr>
        <p:txBody>
          <a:bodyPr vert="horz" anchor="ctr">
            <a:noAutofit/>
          </a:bodyPr>
          <a:lstStyle>
            <a:lvl1pPr marL="0" indent="0" algn="l">
              <a:buNone/>
              <a:defRPr sz="1125" b="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pic>
        <p:nvPicPr>
          <p:cNvPr id="4" name="图片 3" descr="09"/>
          <p:cNvPicPr>
            <a:picLocks noChangeAspect="1"/>
          </p:cNvPicPr>
          <p:nvPr userDrawn="1"/>
        </p:nvPicPr>
        <p:blipFill>
          <a:blip r:embed="rId3"/>
          <a:stretch>
            <a:fillRect/>
          </a:stretch>
        </p:blipFill>
        <p:spPr>
          <a:xfrm>
            <a:off x="2456498" y="3519488"/>
            <a:ext cx="952500" cy="238125"/>
          </a:xfrm>
          <a:prstGeom prst="rect">
            <a:avLst/>
          </a:prstGeom>
        </p:spPr>
      </p:pic>
      <p:pic>
        <p:nvPicPr>
          <p:cNvPr id="6" name="图片 5" descr="七月在线实验室 二维码大"/>
          <p:cNvPicPr>
            <a:picLocks noChangeAspect="1"/>
          </p:cNvPicPr>
          <p:nvPr userDrawn="1"/>
        </p:nvPicPr>
        <p:blipFill>
          <a:blip r:embed="rId4"/>
          <a:stretch>
            <a:fillRect/>
          </a:stretch>
        </p:blipFill>
        <p:spPr>
          <a:xfrm>
            <a:off x="4044791" y="1107758"/>
            <a:ext cx="1375410" cy="1375410"/>
          </a:xfrm>
          <a:prstGeom prst="rect">
            <a:avLst/>
          </a:prstGeom>
        </p:spPr>
      </p:pic>
      <p:sp>
        <p:nvSpPr>
          <p:cNvPr id="11" name="文本占位符 62"/>
          <p:cNvSpPr>
            <a:spLocks noGrp="1"/>
          </p:cNvSpPr>
          <p:nvPr>
            <p:ph type="body" sz="quarter" idx="13" hasCustomPrompt="1"/>
          </p:nvPr>
        </p:nvSpPr>
        <p:spPr>
          <a:xfrm>
            <a:off x="4913709" y="3996380"/>
            <a:ext cx="3821907" cy="233153"/>
          </a:xfrm>
        </p:spPr>
        <p:txBody>
          <a:bodyPr vert="horz" lIns="91440" tIns="45720" rIns="91440" bIns="45720" rtlCol="0">
            <a:normAutofit/>
          </a:bodyPr>
          <a:lstStyle>
            <a:lvl1pPr marL="0" indent="0" algn="l">
              <a:buNone/>
              <a:defRPr lang="zh-CN" altLang="en-US" sz="1125" smtClean="0">
                <a:solidFill>
                  <a:schemeClr val="bg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228600" marR="0" lvl="0" indent="-228600" fontAlgn="auto">
              <a:spcAft>
                <a:spcPts val="0"/>
              </a:spcAft>
              <a:buClrTx/>
              <a:buSzTx/>
            </a:pPr>
            <a:r>
              <a:rPr lang="en-US" altLang="zh-CN" dirty="0"/>
              <a:t>Data</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1878806"/>
            <a:ext cx="3868340"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6.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457200" y="205979"/>
            <a:ext cx="8229600" cy="85725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457200" y="1200150"/>
            <a:ext cx="8229600" cy="3394472"/>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457200" y="4683919"/>
            <a:ext cx="2133600" cy="357188"/>
          </a:xfrm>
          <a:prstGeom prst="rect">
            <a:avLst/>
          </a:prstGeom>
          <a:noFill/>
          <a:ln w="9525">
            <a:noFill/>
          </a:ln>
        </p:spPr>
        <p:txBody>
          <a:bodyPr/>
          <a:lstStyle>
            <a:lvl1pPr>
              <a:defRPr sz="1050"/>
            </a:lvl1pPr>
          </a:lstStyle>
          <a:p>
            <a:pPr lvl="0"/>
            <a:endParaRPr lang="en-US"/>
          </a:p>
        </p:txBody>
      </p:sp>
      <p:sp>
        <p:nvSpPr>
          <p:cNvPr id="1029" name="Footer Placeholder 1028"/>
          <p:cNvSpPr/>
          <p:nvPr>
            <p:ph type="ftr" sz="quarter" idx="3"/>
          </p:nvPr>
        </p:nvSpPr>
        <p:spPr>
          <a:xfrm>
            <a:off x="3124200" y="4683919"/>
            <a:ext cx="2895600" cy="357188"/>
          </a:xfrm>
          <a:prstGeom prst="rect">
            <a:avLst/>
          </a:prstGeom>
          <a:noFill/>
          <a:ln w="9525">
            <a:noFill/>
          </a:ln>
        </p:spPr>
        <p:txBody>
          <a:bodyPr/>
          <a:lstStyle>
            <a:lvl1pPr algn="ctr">
              <a:defRPr sz="1050"/>
            </a:lvl1pPr>
          </a:lstStyle>
          <a:p>
            <a:pPr lvl="0"/>
            <a:endParaRPr lang="en-US"/>
          </a:p>
        </p:txBody>
      </p:sp>
      <p:sp>
        <p:nvSpPr>
          <p:cNvPr id="1030" name="Slide Number Placeholder 1029"/>
          <p:cNvSpPr/>
          <p:nvPr>
            <p:ph type="sldNum" sz="quarter" idx="4"/>
          </p:nvPr>
        </p:nvSpPr>
        <p:spPr>
          <a:xfrm>
            <a:off x="6553200" y="4683919"/>
            <a:ext cx="2133600" cy="357188"/>
          </a:xfrm>
          <a:prstGeom prst="rect">
            <a:avLst/>
          </a:prstGeom>
          <a:noFill/>
          <a:ln w="9525">
            <a:noFill/>
          </a:ln>
        </p:spPr>
        <p:txBody>
          <a:bodyPr/>
          <a:lstStyle>
            <a:lvl1pPr algn="r">
              <a:defRPr sz="1050"/>
            </a:lvl1pPr>
          </a:lstStyle>
          <a:p>
            <a:pPr marL="0" lvl="0" indent="0" algn="r" rtl="0">
              <a:spcBef>
                <a:spcPts val="0"/>
              </a:spcBef>
              <a:spcAft>
                <a:spcPts val="0"/>
              </a:spcAft>
              <a:buNone/>
            </a:pPr>
            <a:fld id="{00000000-1234-1234-1234-123412341234}" type="slidenum">
              <a:rPr lang="en-GB"/>
            </a:fld>
            <a:endParaRPr lang="en-GB"/>
          </a:p>
        </p:txBody>
      </p:sp>
      <p:pic>
        <p:nvPicPr>
          <p:cNvPr id="2" name="Picture 1"/>
          <p:cNvPicPr>
            <a:picLocks noChangeAspect="1"/>
          </p:cNvPicPr>
          <p:nvPr userDrawn="1"/>
        </p:nvPicPr>
        <p:blipFill>
          <a:blip r:embed="rId15"/>
          <a:stretch>
            <a:fillRect/>
          </a:stretch>
        </p:blipFill>
        <p:spPr>
          <a:xfrm>
            <a:off x="47625" y="23495"/>
            <a:ext cx="827405" cy="227330"/>
          </a:xfrm>
          <a:prstGeom prst="rect">
            <a:avLst/>
          </a:prstGeom>
        </p:spPr>
      </p:pic>
      <p:sp>
        <p:nvSpPr>
          <p:cNvPr id="3" name="Text Box 2"/>
          <p:cNvSpPr txBox="1"/>
          <p:nvPr userDrawn="1"/>
        </p:nvSpPr>
        <p:spPr>
          <a:xfrm>
            <a:off x="778510" y="-16510"/>
            <a:ext cx="1812290" cy="306705"/>
          </a:xfrm>
          <a:prstGeom prst="rect">
            <a:avLst/>
          </a:prstGeom>
          <a:noFill/>
        </p:spPr>
        <p:txBody>
          <a:bodyPr wrap="square" rtlCol="0">
            <a:spAutoFit/>
          </a:bodyPr>
          <a:p>
            <a:r>
              <a:rPr lang="en-US" altLang="en-US">
                <a:solidFill>
                  <a:schemeClr val="bg2"/>
                </a:solidFill>
                <a:effectLst>
                  <a:outerShdw blurRad="38100" dist="19050" dir="2700000" algn="tl" rotWithShape="0">
                    <a:schemeClr val="dk1">
                      <a:alpha val="40000"/>
                    </a:schemeClr>
                  </a:outerShdw>
                </a:effectLst>
                <a:latin typeface="AR PL UMing CN" panose="020B0309010101010101" charset="-122"/>
                <a:ea typeface="AR PL UMing CN" panose="020B0309010101010101" charset="-122"/>
              </a:rPr>
              <a:t>无人驾驶实战</a:t>
            </a:r>
            <a:endParaRPr lang="en-US" altLang="en-US">
              <a:solidFill>
                <a:schemeClr val="bg2"/>
              </a:solidFill>
              <a:effectLst>
                <a:outerShdw blurRad="38100" dist="19050" dir="2700000" algn="tl" rotWithShape="0">
                  <a:schemeClr val="dk1">
                    <a:alpha val="40000"/>
                  </a:schemeClr>
                </a:outerShdw>
              </a:effectLst>
              <a:latin typeface="AR PL UMing CN" panose="020B0309010101010101" charset="-122"/>
              <a:ea typeface="AR PL UMing CN" panose="020B0309010101010101"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hyperlink" Target="http://syzhang.me/post/surveysegmentation/" TargetMode="Externa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hyperlink" Target="https://arxiv.org/abs/1802.05591" TargetMode="Externa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en-US" altLang="zh-CN" dirty="0"/>
              <a:t>北京七月在线科技有限公司</a:t>
            </a:r>
            <a:endParaRPr lang="en-US" altLang="zh-CN" dirty="0"/>
          </a:p>
        </p:txBody>
      </p:sp>
      <p:sp>
        <p:nvSpPr>
          <p:cNvPr id="4" name="标题 3"/>
          <p:cNvSpPr>
            <a:spLocks noGrp="1"/>
          </p:cNvSpPr>
          <p:nvPr>
            <p:ph type="ctrTitle"/>
          </p:nvPr>
        </p:nvSpPr>
        <p:spPr/>
        <p:txBody>
          <a:bodyPr>
            <a:normAutofit/>
          </a:bodyPr>
          <a:lstStyle/>
          <a:p>
            <a:r>
              <a:rPr lang="en-US" altLang="zh-CN" sz="2100" dirty="0" smtClean="0"/>
              <a:t>静态环境感知与</a:t>
            </a:r>
            <a:r>
              <a:rPr lang="en-US" altLang="zh-CN" sz="2100" dirty="0" smtClean="0">
                <a:sym typeface="+mn-ea"/>
              </a:rPr>
              <a:t>分割算法</a:t>
            </a:r>
            <a:endParaRPr lang="en-US" altLang="zh-CN" sz="2100" dirty="0" smtClean="0"/>
          </a:p>
        </p:txBody>
      </p:sp>
      <p:sp>
        <p:nvSpPr>
          <p:cNvPr id="6" name="文本占位符 5"/>
          <p:cNvSpPr>
            <a:spLocks noGrp="1"/>
          </p:cNvSpPr>
          <p:nvPr>
            <p:ph type="body" sz="quarter" idx="11"/>
          </p:nvPr>
        </p:nvSpPr>
        <p:spPr/>
        <p:txBody>
          <a:bodyPr/>
          <a:lstStyle/>
          <a:p>
            <a:r>
              <a:rPr lang="en-US" altLang="zh-CN" dirty="0"/>
              <a:t>https://</a:t>
            </a:r>
            <a:r>
              <a:rPr lang="en-US" altLang="zh-CN" dirty="0" err="1"/>
              <a:t>www.julyedu.com</a:t>
            </a:r>
            <a:r>
              <a:rPr lang="en-US" altLang="zh-CN" dirty="0"/>
              <a:t>/</a:t>
            </a:r>
            <a:endParaRPr lang="en-US" altLang="zh-CN" dirty="0"/>
          </a:p>
        </p:txBody>
      </p:sp>
      <p:sp>
        <p:nvSpPr>
          <p:cNvPr id="7" name="文本占位符 6"/>
          <p:cNvSpPr>
            <a:spLocks noGrp="1"/>
          </p:cNvSpPr>
          <p:nvPr>
            <p:ph type="body" sz="quarter" idx="12"/>
          </p:nvPr>
        </p:nvSpPr>
        <p:spPr/>
        <p:txBody>
          <a:bodyPr/>
          <a:lstStyle/>
          <a:p>
            <a:r>
              <a:rPr lang="en-US" altLang="zh-CN" dirty="0" smtClean="0"/>
              <a:t>晓</a:t>
            </a:r>
            <a:r>
              <a:rPr lang="zh-CN" altLang="en-US" dirty="0" smtClean="0"/>
              <a:t>老师  无</a:t>
            </a:r>
            <a:r>
              <a:rPr lang="zh-CN" altLang="en-US" dirty="0"/>
              <a:t>人驾驶高级算法工程师</a:t>
            </a:r>
            <a:endParaRPr lang="en-US" altLang="zh-CN" dirty="0"/>
          </a:p>
        </p:txBody>
      </p:sp>
      <p:grpSp>
        <p:nvGrpSpPr>
          <p:cNvPr id="19" name="组合 18"/>
          <p:cNvGrpSpPr/>
          <p:nvPr/>
        </p:nvGrpSpPr>
        <p:grpSpPr>
          <a:xfrm>
            <a:off x="4660107" y="819174"/>
            <a:ext cx="2216943" cy="853666"/>
            <a:chOff x="2383834" y="4961879"/>
            <a:chExt cx="2518367" cy="969735"/>
          </a:xfrm>
        </p:grpSpPr>
        <p:grpSp>
          <p:nvGrpSpPr>
            <p:cNvPr id="20" name="组合 19"/>
            <p:cNvGrpSpPr/>
            <p:nvPr/>
          </p:nvGrpSpPr>
          <p:grpSpPr>
            <a:xfrm>
              <a:off x="2396533" y="4961879"/>
              <a:ext cx="2505668" cy="969735"/>
              <a:chOff x="5139956" y="1908357"/>
              <a:chExt cx="3957318" cy="1423337"/>
            </a:xfrm>
          </p:grpSpPr>
          <p:grpSp>
            <p:nvGrpSpPr>
              <p:cNvPr id="23" name="组合 22"/>
              <p:cNvGrpSpPr/>
              <p:nvPr/>
            </p:nvGrpSpPr>
            <p:grpSpPr>
              <a:xfrm>
                <a:off x="5139956" y="2066117"/>
                <a:ext cx="3957318" cy="1265577"/>
                <a:chOff x="1" y="2662635"/>
                <a:chExt cx="3766541" cy="1473715"/>
              </a:xfrm>
            </p:grpSpPr>
            <p:sp>
              <p:nvSpPr>
                <p:cNvPr id="25" name="文本框 24"/>
                <p:cNvSpPr txBox="1"/>
                <p:nvPr/>
              </p:nvSpPr>
              <p:spPr>
                <a:xfrm>
                  <a:off x="1" y="3229398"/>
                  <a:ext cx="3766541" cy="906952"/>
                </a:xfrm>
                <a:prstGeom prst="rect">
                  <a:avLst/>
                </a:prstGeom>
                <a:noFill/>
              </p:spPr>
              <p:txBody>
                <a:bodyPr wrap="none" rtlCol="0">
                  <a:prstTxWarp prst="textPlain">
                    <a:avLst/>
                  </a:prstTxWarp>
                  <a:spAutoFit/>
                </a:bodyPr>
                <a:lstStyle/>
                <a:p>
                  <a:pPr algn="l"/>
                  <a:r>
                    <a:rPr lang="en-US" altLang="zh-CN" sz="12450" b="1" dirty="0">
                      <a:solidFill>
                        <a:srgbClr val="FCB53C"/>
                      </a:solidFill>
                      <a:latin typeface="+mn-lt"/>
                    </a:rPr>
                    <a:t>JULYED</a:t>
                  </a:r>
                  <a:endParaRPr lang="en-US" altLang="zh-CN" sz="12450" b="1" dirty="0">
                    <a:solidFill>
                      <a:srgbClr val="FCB53C"/>
                    </a:solidFill>
                    <a:latin typeface="+mn-lt"/>
                  </a:endParaRPr>
                </a:p>
              </p:txBody>
            </p:sp>
            <p:sp>
              <p:nvSpPr>
                <p:cNvPr id="26" name="矩形 25"/>
                <p:cNvSpPr/>
                <p:nvPr/>
              </p:nvSpPr>
              <p:spPr>
                <a:xfrm>
                  <a:off x="1" y="2662635"/>
                  <a:ext cx="1841176" cy="321360"/>
                </a:xfrm>
                <a:prstGeom prst="rect">
                  <a:avLst/>
                </a:prstGeom>
                <a:noFill/>
              </p:spPr>
              <p:txBody>
                <a:bodyPr wrap="none" numCol="1" rtlCol="0">
                  <a:prstTxWarp prst="textPlain">
                    <a:avLst/>
                  </a:prstTxWarp>
                  <a:spAutoFit/>
                </a:bodyPr>
                <a:lstStyle/>
                <a:p>
                  <a:pPr lvl="0"/>
                  <a:r>
                    <a:rPr lang="en-US" altLang="zh-CN" sz="12450" noProof="0" dirty="0">
                      <a:solidFill>
                        <a:schemeClr val="bg1"/>
                      </a:solidFill>
                      <a:latin typeface="+mn-lt"/>
                    </a:rPr>
                    <a:t>BUSINESS</a:t>
                  </a:r>
                  <a:endParaRPr lang="en-US" altLang="zh-CN" sz="12450" noProof="0" dirty="0">
                    <a:solidFill>
                      <a:schemeClr val="bg1"/>
                    </a:solidFill>
                    <a:latin typeface="+mn-lt"/>
                  </a:endParaRPr>
                </a:p>
              </p:txBody>
            </p:sp>
          </p:grpSp>
          <p:sp>
            <p:nvSpPr>
              <p:cNvPr id="24" name="文本框 23"/>
              <p:cNvSpPr txBox="1"/>
              <p:nvPr/>
            </p:nvSpPr>
            <p:spPr>
              <a:xfrm>
                <a:off x="7457736" y="1908357"/>
                <a:ext cx="1519191" cy="521934"/>
              </a:xfrm>
              <a:prstGeom prst="rect">
                <a:avLst/>
              </a:prstGeom>
              <a:noFill/>
            </p:spPr>
            <p:txBody>
              <a:bodyPr wrap="none" rtlCol="0">
                <a:prstTxWarp prst="textPlain">
                  <a:avLst/>
                </a:prstTxWarp>
                <a:spAutoFit/>
              </a:bodyPr>
              <a:lstStyle/>
              <a:p>
                <a:r>
                  <a:rPr lang="en-US" altLang="zh-CN" sz="7200" dirty="0">
                    <a:solidFill>
                      <a:schemeClr val="bg1"/>
                    </a:solidFill>
                    <a:latin typeface="Impact" panose="020B0806030902050204" pitchFamily="34" charset="0"/>
                  </a:rPr>
                  <a:t>2019</a:t>
                </a:r>
                <a:endParaRPr lang="zh-CN" altLang="en-US" sz="7200" dirty="0">
                  <a:solidFill>
                    <a:schemeClr val="bg1"/>
                  </a:solidFill>
                  <a:latin typeface="Impact" panose="020B0806030902050204" pitchFamily="34" charset="0"/>
                </a:endParaRPr>
              </a:p>
            </p:txBody>
          </p:sp>
        </p:grpSp>
        <p:cxnSp>
          <p:nvCxnSpPr>
            <p:cNvPr id="21" name="直接连接符 20"/>
            <p:cNvCxnSpPr/>
            <p:nvPr/>
          </p:nvCxnSpPr>
          <p:spPr>
            <a:xfrm>
              <a:off x="2383834" y="4961879"/>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83834" y="5317480"/>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20725" y="1120140"/>
            <a:ext cx="7703185" cy="3968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1.canny边缘检测</a:t>
            </a:r>
            <a:endParaRPr lang="en-US" altLang="en-US"/>
          </a:p>
        </p:txBody>
      </p:sp>
      <p:sp>
        <p:nvSpPr>
          <p:cNvPr id="3" name="Content Placeholder 2"/>
          <p:cNvSpPr>
            <a:spLocks noGrp="1"/>
          </p:cNvSpPr>
          <p:nvPr>
            <p:ph idx="1"/>
          </p:nvPr>
        </p:nvSpPr>
        <p:spPr/>
        <p:txBody>
          <a:bodyPr/>
          <a:p>
            <a:r>
              <a:rPr lang="en-US" altLang="en-US" sz="1200"/>
              <a:t>基本原理：检测亮度的急剧变化（大梯度 比如从白色到黑色）在给定阈值下定义为边</a:t>
            </a:r>
            <a:endParaRPr lang="en-US" altLang="en-US" sz="1200"/>
          </a:p>
          <a:p>
            <a:r>
              <a:rPr lang="en-US" altLang="en-US" sz="1200"/>
              <a:t>预处理:转换灰度图</a:t>
            </a:r>
            <a:endParaRPr lang="en-US" altLang="en-US" sz="1200"/>
          </a:p>
          <a:p>
            <a:pPr lvl="0"/>
            <a:r>
              <a:rPr lang="en-US" altLang="en-US" sz="1370"/>
              <a:t>Canny:</a:t>
            </a:r>
            <a:endParaRPr lang="en-US" altLang="en-US" sz="1370"/>
          </a:p>
          <a:p>
            <a:pPr lvl="1"/>
            <a:r>
              <a:rPr lang="en-US" altLang="en-US" sz="1195"/>
              <a:t>降噪：噪声容易导致误检，用 5*5 的高斯滤波器(正太分布核)对图像做卷积(平滑图像) [Canny自带]</a:t>
            </a:r>
            <a:endParaRPr lang="en-US" altLang="en-US" sz="1195"/>
          </a:p>
          <a:p>
            <a:pPr lvl="1"/>
            <a:r>
              <a:rPr lang="en-US" altLang="en-US" sz="1195"/>
              <a:t>求亮度梯度：在平滑的图像上用 Sobel/Roberts/Prewitt 核沿 x 轴和 y 轴检测边缘是水平/垂直/对角线</a:t>
            </a:r>
            <a:endParaRPr lang="en-US" altLang="en-US" sz="1195"/>
          </a:p>
          <a:p>
            <a:pPr lvl="1"/>
            <a:r>
              <a:rPr lang="en-US" altLang="en-US" sz="1195"/>
              <a:t>非极大值抑制：细化边缘。检查每个像素值在先前计算的梯度方向上是否为局部最大值（相比B,C如果A是局部最大则在下一个点上检查非极大值抑制否则将 A 的像素值设置为 0 并抑制A</a:t>
            </a:r>
            <a:endParaRPr lang="en-US" altLang="en-US" sz="1195"/>
          </a:p>
          <a:p>
            <a:pPr lvl="1"/>
            <a:r>
              <a:rPr lang="en-US" altLang="en-US" sz="1195"/>
              <a:t>hysteresis thresholding:非极大值抑制后可以确认强像素在最终边缘映射中。但还要对弱像素进行进一步分析确定它是边缘还是噪声。 a) 梯度&gt; maxVal 的是边缘 b) &lt; minVal 的不是边缘并将其删除 c) 梯度在[minVal, maxVal] 的像素只有在和梯度高于 maxVal 的像素相连时才是边缘</a:t>
            </a:r>
            <a:endParaRPr lang="en-US" altLang="en-US" sz="1195"/>
          </a:p>
        </p:txBody>
      </p:sp>
      <p:pic>
        <p:nvPicPr>
          <p:cNvPr id="4" name="Picture 3"/>
          <p:cNvPicPr>
            <a:picLocks noChangeAspect="1"/>
          </p:cNvPicPr>
          <p:nvPr/>
        </p:nvPicPr>
        <p:blipFill>
          <a:blip r:embed="rId1"/>
          <a:stretch>
            <a:fillRect/>
          </a:stretch>
        </p:blipFill>
        <p:spPr>
          <a:xfrm>
            <a:off x="17780" y="3296285"/>
            <a:ext cx="6600190" cy="1704975"/>
          </a:xfrm>
          <a:prstGeom prst="rect">
            <a:avLst/>
          </a:prstGeom>
        </p:spPr>
      </p:pic>
      <p:pic>
        <p:nvPicPr>
          <p:cNvPr id="5" name="Picture 4"/>
          <p:cNvPicPr>
            <a:picLocks noChangeAspect="1"/>
          </p:cNvPicPr>
          <p:nvPr/>
        </p:nvPicPr>
        <p:blipFill>
          <a:blip r:embed="rId2"/>
          <a:stretch>
            <a:fillRect/>
          </a:stretch>
        </p:blipFill>
        <p:spPr>
          <a:xfrm>
            <a:off x="6812280" y="766445"/>
            <a:ext cx="2205990" cy="1036320"/>
          </a:xfrm>
          <a:prstGeom prst="rect">
            <a:avLst/>
          </a:prstGeom>
        </p:spPr>
      </p:pic>
      <p:pic>
        <p:nvPicPr>
          <p:cNvPr id="6" name="Picture 5"/>
          <p:cNvPicPr>
            <a:picLocks noChangeAspect="1"/>
          </p:cNvPicPr>
          <p:nvPr/>
        </p:nvPicPr>
        <p:blipFill>
          <a:blip r:embed="rId3"/>
          <a:stretch>
            <a:fillRect/>
          </a:stretch>
        </p:blipFill>
        <p:spPr>
          <a:xfrm>
            <a:off x="6617970" y="3060700"/>
            <a:ext cx="2383155" cy="1066165"/>
          </a:xfrm>
          <a:prstGeom prst="rect">
            <a:avLst/>
          </a:prstGeom>
        </p:spPr>
      </p:pic>
      <p:pic>
        <p:nvPicPr>
          <p:cNvPr id="7" name="Picture 6"/>
          <p:cNvPicPr>
            <a:picLocks noChangeAspect="1"/>
          </p:cNvPicPr>
          <p:nvPr/>
        </p:nvPicPr>
        <p:blipFill>
          <a:blip r:embed="rId4"/>
          <a:stretch>
            <a:fillRect/>
          </a:stretch>
        </p:blipFill>
        <p:spPr>
          <a:xfrm>
            <a:off x="6857365" y="4126865"/>
            <a:ext cx="1706245" cy="9994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2.手动分割路面区域</a:t>
            </a:r>
            <a:endParaRPr lang="en-US" altLang="en-US"/>
          </a:p>
        </p:txBody>
      </p:sp>
      <p:sp>
        <p:nvSpPr>
          <p:cNvPr id="3" name="Content Placeholder 2"/>
          <p:cNvSpPr>
            <a:spLocks noGrp="1"/>
          </p:cNvSpPr>
          <p:nvPr>
            <p:ph idx="1"/>
          </p:nvPr>
        </p:nvSpPr>
        <p:spPr>
          <a:xfrm>
            <a:off x="457200" y="1200150"/>
            <a:ext cx="3282315" cy="3394710"/>
          </a:xfrm>
        </p:spPr>
        <p:txBody>
          <a:bodyPr/>
          <a:p>
            <a:r>
              <a:rPr lang="en-US" altLang="en-US" sz="1400"/>
              <a:t>手动指定一个三角形来分割出路面区域，去除其它干扰边缘</a:t>
            </a:r>
            <a:endParaRPr lang="en-US" altLang="en-US" sz="1400"/>
          </a:p>
        </p:txBody>
      </p:sp>
      <p:pic>
        <p:nvPicPr>
          <p:cNvPr id="4" name="Picture 3"/>
          <p:cNvPicPr>
            <a:picLocks noChangeAspect="1"/>
          </p:cNvPicPr>
          <p:nvPr/>
        </p:nvPicPr>
        <p:blipFill>
          <a:blip r:embed="rId1"/>
          <a:stretch>
            <a:fillRect/>
          </a:stretch>
        </p:blipFill>
        <p:spPr>
          <a:xfrm>
            <a:off x="3824605" y="809625"/>
            <a:ext cx="5078095" cy="2278380"/>
          </a:xfrm>
          <a:prstGeom prst="rect">
            <a:avLst/>
          </a:prstGeom>
        </p:spPr>
      </p:pic>
      <p:pic>
        <p:nvPicPr>
          <p:cNvPr id="5" name="Picture 4"/>
          <p:cNvPicPr>
            <a:picLocks noChangeAspect="1"/>
          </p:cNvPicPr>
          <p:nvPr/>
        </p:nvPicPr>
        <p:blipFill>
          <a:blip r:embed="rId2"/>
          <a:stretch>
            <a:fillRect/>
          </a:stretch>
        </p:blipFill>
        <p:spPr>
          <a:xfrm>
            <a:off x="3738880" y="3470910"/>
            <a:ext cx="5292725" cy="15633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3.霍夫变换得到车道线</a:t>
            </a:r>
            <a:endParaRPr lang="en-US" altLang="en-US"/>
          </a:p>
        </p:txBody>
      </p:sp>
      <p:sp>
        <p:nvSpPr>
          <p:cNvPr id="3" name="Content Placeholder 2"/>
          <p:cNvSpPr>
            <a:spLocks noGrp="1"/>
          </p:cNvSpPr>
          <p:nvPr>
            <p:ph idx="1"/>
          </p:nvPr>
        </p:nvSpPr>
        <p:spPr/>
        <p:txBody>
          <a:bodyPr/>
          <a:p>
            <a:r>
              <a:rPr lang="en-US" altLang="en-US"/>
              <a:t>性质如右图</a:t>
            </a:r>
            <a:endParaRPr lang="en-US" altLang="en-US"/>
          </a:p>
        </p:txBody>
      </p:sp>
      <p:pic>
        <p:nvPicPr>
          <p:cNvPr id="4" name="Picture 3"/>
          <p:cNvPicPr>
            <a:picLocks noChangeAspect="1"/>
          </p:cNvPicPr>
          <p:nvPr/>
        </p:nvPicPr>
        <p:blipFill>
          <a:blip r:embed="rId1"/>
          <a:stretch>
            <a:fillRect/>
          </a:stretch>
        </p:blipFill>
        <p:spPr>
          <a:xfrm>
            <a:off x="274320" y="824865"/>
            <a:ext cx="8723630" cy="238125"/>
          </a:xfrm>
          <a:prstGeom prst="rect">
            <a:avLst/>
          </a:prstGeom>
        </p:spPr>
      </p:pic>
      <p:graphicFrame>
        <p:nvGraphicFramePr>
          <p:cNvPr id="5" name="Table 4"/>
          <p:cNvGraphicFramePr/>
          <p:nvPr/>
        </p:nvGraphicFramePr>
        <p:xfrm>
          <a:off x="2599690" y="1200150"/>
          <a:ext cx="5726430" cy="1199515"/>
        </p:xfrm>
        <a:graphic>
          <a:graphicData uri="http://schemas.openxmlformats.org/drawingml/2006/table">
            <a:tbl>
              <a:tblPr firstRow="1">
                <a:tableStyleId>{35758FB7-9AC5-4552-8A53-C91805E547FA}</a:tableStyleId>
              </a:tblPr>
              <a:tblGrid>
                <a:gridCol w="1908810"/>
                <a:gridCol w="1908810"/>
                <a:gridCol w="1908810"/>
              </a:tblGrid>
              <a:tr h="288290">
                <a:tc>
                  <a:txBody>
                    <a:bodyPr/>
                    <a:p>
                      <a:pPr>
                        <a:buNone/>
                      </a:pPr>
                      <a:endParaRPr lang="en-US" sz="800"/>
                    </a:p>
                  </a:txBody>
                  <a:tcPr/>
                </a:tc>
                <a:tc>
                  <a:txBody>
                    <a:bodyPr/>
                    <a:p>
                      <a:pPr>
                        <a:buNone/>
                      </a:pPr>
                      <a:r>
                        <a:rPr lang="en-US" altLang="en-US" sz="800">
                          <a:sym typeface="+mn-ea"/>
                        </a:rPr>
                        <a:t>笛卡尔坐标系</a:t>
                      </a:r>
                      <a:endParaRPr lang="en-US" altLang="en-US" sz="800">
                        <a:sym typeface="+mn-ea"/>
                      </a:endParaRPr>
                    </a:p>
                  </a:txBody>
                  <a:tcPr/>
                </a:tc>
                <a:tc>
                  <a:txBody>
                    <a:bodyPr/>
                    <a:p>
                      <a:pPr>
                        <a:buNone/>
                      </a:pPr>
                      <a:r>
                        <a:rPr lang="en-US" altLang="en-US" sz="800">
                          <a:sym typeface="+mn-ea"/>
                        </a:rPr>
                        <a:t>霍夫空间</a:t>
                      </a:r>
                      <a:endParaRPr lang="en-US" altLang="en-US" sz="800">
                        <a:sym typeface="+mn-ea"/>
                      </a:endParaRPr>
                    </a:p>
                  </a:txBody>
                  <a:tcPr/>
                </a:tc>
              </a:tr>
              <a:tr h="287655">
                <a:tc>
                  <a:txBody>
                    <a:bodyPr/>
                    <a:p>
                      <a:pPr>
                        <a:buNone/>
                      </a:pPr>
                      <a:r>
                        <a:rPr lang="en-US" altLang="en-US" sz="800">
                          <a:sym typeface="+mn-ea"/>
                        </a:rPr>
                        <a:t>变量与参数互换</a:t>
                      </a:r>
                      <a:endParaRPr lang="en-US" altLang="en-US" sz="800">
                        <a:sym typeface="+mn-ea"/>
                      </a:endParaRPr>
                    </a:p>
                  </a:txBody>
                  <a:tcPr/>
                </a:tc>
                <a:tc>
                  <a:txBody>
                    <a:bodyPr/>
                    <a:p>
                      <a:pPr>
                        <a:buNone/>
                      </a:pPr>
                      <a:r>
                        <a:rPr lang="en-US" altLang="en-US" sz="800">
                          <a:sym typeface="+mn-ea"/>
                        </a:rPr>
                        <a:t>变量（x,y）参数(m,b) y=mx+b</a:t>
                      </a:r>
                      <a:endParaRPr lang="en-US" altLang="en-US" sz="800">
                        <a:sym typeface="+mn-ea"/>
                      </a:endParaRPr>
                    </a:p>
                  </a:txBody>
                  <a:tcPr/>
                </a:tc>
                <a:tc>
                  <a:txBody>
                    <a:bodyPr/>
                    <a:p>
                      <a:pPr>
                        <a:buNone/>
                      </a:pPr>
                      <a:r>
                        <a:rPr lang="en-US" altLang="en-US" sz="800">
                          <a:sym typeface="+mn-ea"/>
                        </a:rPr>
                        <a:t>变量(m,b) 参数(x,y) b=-xm+y</a:t>
                      </a:r>
                      <a:endParaRPr lang="en-US" altLang="en-US" sz="800">
                        <a:sym typeface="+mn-ea"/>
                      </a:endParaRPr>
                    </a:p>
                  </a:txBody>
                  <a:tcPr/>
                </a:tc>
              </a:tr>
              <a:tr h="288290">
                <a:tc>
                  <a:txBody>
                    <a:bodyPr/>
                    <a:p>
                      <a:pPr>
                        <a:buNone/>
                      </a:pPr>
                      <a:r>
                        <a:rPr lang="en-US" altLang="en-US" sz="800">
                          <a:sym typeface="+mn-ea"/>
                        </a:rPr>
                        <a:t>直线y=mx+b</a:t>
                      </a:r>
                      <a:endParaRPr lang="en-US" altLang="en-US" sz="800">
                        <a:sym typeface="+mn-ea"/>
                      </a:endParaRPr>
                    </a:p>
                  </a:txBody>
                  <a:tcPr/>
                </a:tc>
                <a:tc>
                  <a:txBody>
                    <a:bodyPr/>
                    <a:p>
                      <a:pPr>
                        <a:buNone/>
                      </a:pPr>
                      <a:r>
                        <a:rPr lang="en-US" altLang="en-US" sz="800"/>
                        <a:t>直线</a:t>
                      </a:r>
                      <a:r>
                        <a:rPr lang="en-US" altLang="en-US" sz="800">
                          <a:sym typeface="+mn-ea"/>
                        </a:rPr>
                        <a:t>y=mx+b</a:t>
                      </a:r>
                      <a:endParaRPr lang="en-US" altLang="en-US" sz="800"/>
                    </a:p>
                  </a:txBody>
                  <a:tcPr/>
                </a:tc>
                <a:tc>
                  <a:txBody>
                    <a:bodyPr/>
                    <a:p>
                      <a:pPr>
                        <a:buNone/>
                      </a:pPr>
                      <a:r>
                        <a:rPr lang="en-US" altLang="en-US" sz="800"/>
                        <a:t>点(m,b)</a:t>
                      </a:r>
                      <a:endParaRPr lang="en-US" altLang="en-US" sz="800"/>
                    </a:p>
                  </a:txBody>
                  <a:tcPr/>
                </a:tc>
              </a:tr>
              <a:tr h="335280">
                <a:tc>
                  <a:txBody>
                    <a:bodyPr/>
                    <a:p>
                      <a:pPr>
                        <a:buNone/>
                      </a:pPr>
                      <a:r>
                        <a:rPr lang="en-US" altLang="en-US" sz="800"/>
                        <a:t>点x,y</a:t>
                      </a:r>
                      <a:endParaRPr lang="en-US" altLang="en-US" sz="800"/>
                    </a:p>
                  </a:txBody>
                  <a:tcPr/>
                </a:tc>
                <a:tc>
                  <a:txBody>
                    <a:bodyPr/>
                    <a:p>
                      <a:pPr>
                        <a:buNone/>
                      </a:pPr>
                      <a:r>
                        <a:rPr lang="en-US" altLang="en-US" sz="800"/>
                        <a:t>多条经过该点的直线y=m_i*x+b_i</a:t>
                      </a:r>
                      <a:endParaRPr lang="en-US" altLang="en-US" sz="800"/>
                    </a:p>
                  </a:txBody>
                  <a:tcPr/>
                </a:tc>
                <a:tc>
                  <a:txBody>
                    <a:bodyPr/>
                    <a:p>
                      <a:pPr>
                        <a:buNone/>
                      </a:pPr>
                      <a:r>
                        <a:rPr lang="en-US" altLang="en-US" sz="800"/>
                        <a:t>一条直线,斜率为-x,截距为y。经过(m_i,b_i)</a:t>
                      </a:r>
                      <a:endParaRPr lang="en-US" altLang="en-US" sz="800"/>
                    </a:p>
                  </a:txBody>
                  <a:tcPr/>
                </a:tc>
              </a:tr>
            </a:tbl>
          </a:graphicData>
        </a:graphic>
      </p:graphicFrame>
      <p:pic>
        <p:nvPicPr>
          <p:cNvPr id="7" name="Picture 6"/>
          <p:cNvPicPr>
            <a:picLocks noChangeAspect="1"/>
          </p:cNvPicPr>
          <p:nvPr/>
        </p:nvPicPr>
        <p:blipFill>
          <a:blip r:embed="rId2"/>
          <a:stretch>
            <a:fillRect/>
          </a:stretch>
        </p:blipFill>
        <p:spPr>
          <a:xfrm>
            <a:off x="2402840" y="2364740"/>
            <a:ext cx="2721610" cy="1569085"/>
          </a:xfrm>
          <a:prstGeom prst="rect">
            <a:avLst/>
          </a:prstGeom>
        </p:spPr>
      </p:pic>
      <p:pic>
        <p:nvPicPr>
          <p:cNvPr id="8" name="Picture 7"/>
          <p:cNvPicPr>
            <a:picLocks noChangeAspect="1"/>
          </p:cNvPicPr>
          <p:nvPr/>
        </p:nvPicPr>
        <p:blipFill>
          <a:blip r:embed="rId3"/>
          <a:stretch>
            <a:fillRect/>
          </a:stretch>
        </p:blipFill>
        <p:spPr>
          <a:xfrm>
            <a:off x="5253355" y="2353945"/>
            <a:ext cx="2727325" cy="1590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457200" y="1200150"/>
            <a:ext cx="6050915" cy="3394710"/>
          </a:xfrm>
        </p:spPr>
        <p:txBody>
          <a:bodyPr/>
          <a:p>
            <a:r>
              <a:rPr lang="en-US" altLang="en-US" sz="1200"/>
              <a:t>霍夫变换如何帮助我们找到线？</a:t>
            </a:r>
            <a:endParaRPr lang="en-US" altLang="en-US" sz="1200"/>
          </a:p>
          <a:p>
            <a:pPr lvl="1"/>
            <a:r>
              <a:rPr lang="en-US" altLang="en-US" sz="1200"/>
              <a:t>将笛卡尔坐标系中一系列可能被连成线的点 -&gt; 该点在霍夫空间中对应的线</a:t>
            </a:r>
            <a:endParaRPr lang="en-US" altLang="en-US" sz="1200"/>
          </a:p>
          <a:p>
            <a:pPr lvl="1"/>
            <a:r>
              <a:rPr lang="en-US" altLang="en-US" sz="1200"/>
              <a:t>找到霍夫空间中的交点(m,b)就是那条线的方程</a:t>
            </a:r>
            <a:endParaRPr lang="en-US" altLang="en-US" sz="1200"/>
          </a:p>
          <a:p>
            <a:pPr lvl="0"/>
            <a:r>
              <a:rPr lang="en-US" altLang="en-US" sz="1200"/>
              <a:t>特殊情况：线垂直时梯度无穷大，无法在霍夫空间中表示出来。为了解决这个问题，我们在</a:t>
            </a:r>
            <a:r>
              <a:rPr lang="en-US" altLang="en-US" sz="1200">
                <a:sym typeface="+mn-ea"/>
              </a:rPr>
              <a:t>笛卡尔坐标系中用</a:t>
            </a:r>
            <a:r>
              <a:rPr lang="en-US" altLang="en-US" sz="1200"/>
              <a:t>极坐标法表示直线。对应到霍夫空间也做对应变化。</a:t>
            </a:r>
            <a:endParaRPr lang="en-US" altLang="en-US" sz="1200"/>
          </a:p>
          <a:p>
            <a:pPr lvl="0"/>
            <a:r>
              <a:rPr lang="en-US" altLang="en-US" sz="1200"/>
              <a:t>霍夫空间中相交的曲线越多，交点表示的线在</a:t>
            </a:r>
            <a:r>
              <a:rPr lang="en-US" altLang="en-US" sz="1200">
                <a:sym typeface="+mn-ea"/>
              </a:rPr>
              <a:t>笛卡尔坐标系</a:t>
            </a:r>
            <a:r>
              <a:rPr lang="en-US" altLang="en-US" sz="1200"/>
              <a:t>对应的点越多。我们在霍夫空间中定义交点的最小阈值来检测线。霍夫变换跟踪了帧中的每个点的霍夫空间交点。如果交点数量超过了阈值就确定一条对应参数 θ 和 d的线。</a:t>
            </a:r>
            <a:endParaRPr lang="en-US" altLang="en-US" sz="1200"/>
          </a:p>
        </p:txBody>
      </p:sp>
      <p:pic>
        <p:nvPicPr>
          <p:cNvPr id="9" name="Picture 8"/>
          <p:cNvPicPr>
            <a:picLocks noChangeAspect="1"/>
          </p:cNvPicPr>
          <p:nvPr/>
        </p:nvPicPr>
        <p:blipFill>
          <a:blip r:embed="rId1"/>
          <a:stretch>
            <a:fillRect/>
          </a:stretch>
        </p:blipFill>
        <p:spPr>
          <a:xfrm>
            <a:off x="6461125" y="738505"/>
            <a:ext cx="2604135" cy="1497965"/>
          </a:xfrm>
          <a:prstGeom prst="rect">
            <a:avLst/>
          </a:prstGeom>
        </p:spPr>
      </p:pic>
      <p:graphicFrame>
        <p:nvGraphicFramePr>
          <p:cNvPr id="5" name="Table 4"/>
          <p:cNvGraphicFramePr/>
          <p:nvPr/>
        </p:nvGraphicFramePr>
        <p:xfrm>
          <a:off x="568325" y="2898775"/>
          <a:ext cx="5726430" cy="1199515"/>
        </p:xfrm>
        <a:graphic>
          <a:graphicData uri="http://schemas.openxmlformats.org/drawingml/2006/table">
            <a:tbl>
              <a:tblPr firstRow="1">
                <a:tableStyleId>{35758FB7-9AC5-4552-8A53-C91805E547FA}</a:tableStyleId>
              </a:tblPr>
              <a:tblGrid>
                <a:gridCol w="1908810"/>
                <a:gridCol w="1908810"/>
                <a:gridCol w="1908810"/>
              </a:tblGrid>
              <a:tr h="288290">
                <a:tc>
                  <a:txBody>
                    <a:bodyPr/>
                    <a:p>
                      <a:pPr>
                        <a:buNone/>
                      </a:pPr>
                      <a:endParaRPr lang="en-US" sz="800"/>
                    </a:p>
                  </a:txBody>
                  <a:tcPr/>
                </a:tc>
                <a:tc>
                  <a:txBody>
                    <a:bodyPr/>
                    <a:p>
                      <a:pPr>
                        <a:buNone/>
                      </a:pPr>
                      <a:r>
                        <a:rPr lang="en-US" altLang="en-US" sz="800">
                          <a:sym typeface="+mn-ea"/>
                        </a:rPr>
                        <a:t>笛卡尔坐标系</a:t>
                      </a:r>
                      <a:endParaRPr lang="en-US" altLang="en-US" sz="800">
                        <a:sym typeface="+mn-ea"/>
                      </a:endParaRPr>
                    </a:p>
                  </a:txBody>
                  <a:tcPr/>
                </a:tc>
                <a:tc>
                  <a:txBody>
                    <a:bodyPr/>
                    <a:p>
                      <a:pPr>
                        <a:buNone/>
                      </a:pPr>
                      <a:r>
                        <a:rPr lang="en-US" altLang="en-US" sz="800">
                          <a:sym typeface="+mn-ea"/>
                        </a:rPr>
                        <a:t>霍夫空间</a:t>
                      </a:r>
                      <a:endParaRPr lang="en-US" altLang="en-US" sz="800">
                        <a:sym typeface="+mn-ea"/>
                      </a:endParaRPr>
                    </a:p>
                  </a:txBody>
                  <a:tcPr/>
                </a:tc>
              </a:tr>
              <a:tr h="287655">
                <a:tc>
                  <a:txBody>
                    <a:bodyPr/>
                    <a:p>
                      <a:pPr>
                        <a:buNone/>
                      </a:pPr>
                      <a:r>
                        <a:rPr lang="en-US" altLang="en-US" sz="800">
                          <a:sym typeface="+mn-ea"/>
                        </a:rPr>
                        <a:t>变量与参数互换</a:t>
                      </a:r>
                      <a:endParaRPr lang="en-US" altLang="en-US" sz="800">
                        <a:sym typeface="+mn-ea"/>
                      </a:endParaRPr>
                    </a:p>
                  </a:txBody>
                  <a:tcPr/>
                </a:tc>
                <a:tc>
                  <a:txBody>
                    <a:bodyPr/>
                    <a:p>
                      <a:pPr>
                        <a:buNone/>
                      </a:pPr>
                      <a:r>
                        <a:rPr lang="en-US" altLang="en-US" sz="800">
                          <a:sym typeface="+mn-ea"/>
                        </a:rPr>
                        <a:t>变量（x,y）参数(</a:t>
                      </a:r>
                      <a:r>
                        <a:rPr lang="en-US" altLang="en-US" sz="800">
                          <a:latin typeface="Arial" panose="020B0604020202020204" pitchFamily="34" charset="0"/>
                          <a:cs typeface="Arial" panose="020B0604020202020204" pitchFamily="34" charset="0"/>
                          <a:sym typeface="+mn-ea"/>
                        </a:rPr>
                        <a:t>θ,d</a:t>
                      </a:r>
                      <a:r>
                        <a:rPr lang="en-US" altLang="en-US" sz="800">
                          <a:sym typeface="+mn-ea"/>
                        </a:rPr>
                        <a:t>) </a:t>
                      </a:r>
                      <a:endParaRPr lang="en-US" altLang="en-US" sz="800">
                        <a:sym typeface="+mn-ea"/>
                      </a:endParaRPr>
                    </a:p>
                    <a:p>
                      <a:pPr>
                        <a:buNone/>
                      </a:pPr>
                      <a:r>
                        <a:rPr lang="en-US" altLang="en-US" sz="800">
                          <a:sym typeface="+mn-ea"/>
                        </a:rPr>
                        <a:t> d=xcos</a:t>
                      </a:r>
                      <a:r>
                        <a:rPr lang="en-US" altLang="en-US" sz="800">
                          <a:latin typeface="Arial" panose="020B0604020202020204" pitchFamily="34" charset="0"/>
                          <a:cs typeface="Arial" panose="020B0604020202020204" pitchFamily="34" charset="0"/>
                          <a:sym typeface="+mn-ea"/>
                        </a:rPr>
                        <a:t>θ</a:t>
                      </a:r>
                      <a:r>
                        <a:rPr lang="en-US" altLang="en-US" sz="800">
                          <a:sym typeface="+mn-ea"/>
                        </a:rPr>
                        <a:t>+ysin</a:t>
                      </a:r>
                      <a:r>
                        <a:rPr lang="en-US" altLang="en-US" sz="800">
                          <a:latin typeface="Arial" panose="020B0604020202020204" pitchFamily="34" charset="0"/>
                          <a:cs typeface="Arial" panose="020B0604020202020204" pitchFamily="34" charset="0"/>
                          <a:sym typeface="+mn-ea"/>
                        </a:rPr>
                        <a:t>θ</a:t>
                      </a:r>
                      <a:endParaRPr lang="en-US" altLang="en-US" sz="800">
                        <a:sym typeface="+mn-ea"/>
                      </a:endParaRPr>
                    </a:p>
                  </a:txBody>
                  <a:tcPr/>
                </a:tc>
                <a:tc>
                  <a:txBody>
                    <a:bodyPr/>
                    <a:p>
                      <a:pPr>
                        <a:buNone/>
                      </a:pPr>
                      <a:r>
                        <a:rPr lang="en-US" altLang="en-US" sz="800">
                          <a:sym typeface="+mn-ea"/>
                        </a:rPr>
                        <a:t>变量(</a:t>
                      </a:r>
                      <a:r>
                        <a:rPr lang="en-US" altLang="en-US" sz="800">
                          <a:latin typeface="Arial" panose="020B0604020202020204" pitchFamily="34" charset="0"/>
                          <a:cs typeface="Arial" panose="020B0604020202020204" pitchFamily="34" charset="0"/>
                          <a:sym typeface="+mn-ea"/>
                        </a:rPr>
                        <a:t>θ,d</a:t>
                      </a:r>
                      <a:r>
                        <a:rPr lang="en-US" altLang="en-US" sz="800">
                          <a:sym typeface="+mn-ea"/>
                        </a:rPr>
                        <a:t>) 参数（x,y）</a:t>
                      </a:r>
                      <a:endParaRPr lang="en-US" altLang="en-US" sz="800">
                        <a:sym typeface="+mn-ea"/>
                      </a:endParaRPr>
                    </a:p>
                  </a:txBody>
                  <a:tcPr/>
                </a:tc>
              </a:tr>
              <a:tr h="288290">
                <a:tc>
                  <a:txBody>
                    <a:bodyPr/>
                    <a:p>
                      <a:pPr>
                        <a:buNone/>
                      </a:pPr>
                      <a:r>
                        <a:rPr lang="en-US" altLang="en-US" sz="800">
                          <a:sym typeface="+mn-ea"/>
                        </a:rPr>
                        <a:t>直线y=mx+b</a:t>
                      </a:r>
                      <a:endParaRPr lang="en-US" altLang="en-US" sz="800">
                        <a:sym typeface="+mn-ea"/>
                      </a:endParaRPr>
                    </a:p>
                  </a:txBody>
                  <a:tcPr/>
                </a:tc>
                <a:tc>
                  <a:txBody>
                    <a:bodyPr/>
                    <a:p>
                      <a:pPr>
                        <a:buNone/>
                      </a:pPr>
                      <a:r>
                        <a:rPr lang="en-US" altLang="en-US" sz="800"/>
                        <a:t>直线</a:t>
                      </a:r>
                      <a:r>
                        <a:rPr lang="en-US" altLang="en-US" sz="800">
                          <a:sym typeface="+mn-ea"/>
                        </a:rPr>
                        <a:t>d=xcos</a:t>
                      </a:r>
                      <a:r>
                        <a:rPr lang="en-US" altLang="en-US" sz="800">
                          <a:latin typeface="Arial" panose="020B0604020202020204" pitchFamily="34" charset="0"/>
                          <a:cs typeface="Arial" panose="020B0604020202020204" pitchFamily="34" charset="0"/>
                          <a:sym typeface="+mn-ea"/>
                        </a:rPr>
                        <a:t>θ</a:t>
                      </a:r>
                      <a:r>
                        <a:rPr lang="en-US" altLang="en-US" sz="800">
                          <a:sym typeface="+mn-ea"/>
                        </a:rPr>
                        <a:t>+ysin</a:t>
                      </a:r>
                      <a:r>
                        <a:rPr lang="en-US" altLang="en-US" sz="800">
                          <a:latin typeface="Arial" panose="020B0604020202020204" pitchFamily="34" charset="0"/>
                          <a:cs typeface="Arial" panose="020B0604020202020204" pitchFamily="34" charset="0"/>
                          <a:sym typeface="+mn-ea"/>
                        </a:rPr>
                        <a:t>θ</a:t>
                      </a:r>
                      <a:endParaRPr lang="en-US" altLang="en-US" sz="800"/>
                    </a:p>
                  </a:txBody>
                  <a:tcPr/>
                </a:tc>
                <a:tc>
                  <a:txBody>
                    <a:bodyPr/>
                    <a:p>
                      <a:pPr>
                        <a:buNone/>
                      </a:pPr>
                      <a:r>
                        <a:rPr lang="en-US" altLang="en-US" sz="800">
                          <a:sym typeface="+mn-ea"/>
                        </a:rPr>
                        <a:t>点(</a:t>
                      </a:r>
                      <a:r>
                        <a:rPr lang="en-US" altLang="en-US" sz="800">
                          <a:latin typeface="Arial" panose="020B0604020202020204" pitchFamily="34" charset="0"/>
                          <a:cs typeface="Arial" panose="020B0604020202020204" pitchFamily="34" charset="0"/>
                          <a:sym typeface="+mn-ea"/>
                        </a:rPr>
                        <a:t>θ,d</a:t>
                      </a:r>
                      <a:r>
                        <a:rPr lang="en-US" altLang="en-US" sz="800">
                          <a:sym typeface="+mn-ea"/>
                        </a:rPr>
                        <a:t>) </a:t>
                      </a:r>
                      <a:endParaRPr lang="en-US" altLang="en-US" sz="800"/>
                    </a:p>
                  </a:txBody>
                  <a:tcPr/>
                </a:tc>
              </a:tr>
              <a:tr h="335280">
                <a:tc>
                  <a:txBody>
                    <a:bodyPr/>
                    <a:p>
                      <a:pPr>
                        <a:buNone/>
                      </a:pPr>
                      <a:r>
                        <a:rPr lang="en-US" altLang="en-US" sz="800"/>
                        <a:t>点x,y</a:t>
                      </a:r>
                      <a:endParaRPr lang="en-US" altLang="en-US" sz="800"/>
                    </a:p>
                  </a:txBody>
                  <a:tcPr/>
                </a:tc>
                <a:tc>
                  <a:txBody>
                    <a:bodyPr/>
                    <a:p>
                      <a:pPr>
                        <a:buNone/>
                      </a:pPr>
                      <a:r>
                        <a:rPr lang="en-US" altLang="en-US" sz="800"/>
                        <a:t>多条经过该点的直线</a:t>
                      </a:r>
                      <a:r>
                        <a:rPr lang="en-US" altLang="en-US" sz="800">
                          <a:sym typeface="+mn-ea"/>
                        </a:rPr>
                        <a:t> d_i=xcos</a:t>
                      </a:r>
                      <a:r>
                        <a:rPr lang="en-US" altLang="en-US" sz="800">
                          <a:latin typeface="Arial" panose="020B0604020202020204" pitchFamily="34" charset="0"/>
                          <a:cs typeface="Arial" panose="020B0604020202020204" pitchFamily="34" charset="0"/>
                          <a:sym typeface="+mn-ea"/>
                        </a:rPr>
                        <a:t>θ_i</a:t>
                      </a:r>
                      <a:r>
                        <a:rPr lang="en-US" altLang="en-US" sz="800">
                          <a:sym typeface="+mn-ea"/>
                        </a:rPr>
                        <a:t>+ysin</a:t>
                      </a:r>
                      <a:r>
                        <a:rPr lang="en-US" altLang="en-US" sz="800">
                          <a:latin typeface="Arial" panose="020B0604020202020204" pitchFamily="34" charset="0"/>
                          <a:cs typeface="Arial" panose="020B0604020202020204" pitchFamily="34" charset="0"/>
                          <a:sym typeface="+mn-ea"/>
                        </a:rPr>
                        <a:t>θ_i</a:t>
                      </a:r>
                      <a:endParaRPr lang="en-US" altLang="en-US" sz="800">
                        <a:latin typeface="Arial" panose="020B0604020202020204" pitchFamily="34" charset="0"/>
                        <a:cs typeface="Arial" panose="020B0604020202020204" pitchFamily="34" charset="0"/>
                        <a:sym typeface="+mn-ea"/>
                      </a:endParaRPr>
                    </a:p>
                  </a:txBody>
                  <a:tcPr/>
                </a:tc>
                <a:tc>
                  <a:txBody>
                    <a:bodyPr/>
                    <a:p>
                      <a:pPr>
                        <a:buNone/>
                      </a:pPr>
                      <a:r>
                        <a:rPr lang="en-US" altLang="en-US" sz="800"/>
                        <a:t>一条曲线,经过</a:t>
                      </a:r>
                      <a:r>
                        <a:rPr lang="en-US" altLang="en-US" sz="800">
                          <a:sym typeface="+mn-ea"/>
                        </a:rPr>
                        <a:t>(</a:t>
                      </a:r>
                      <a:r>
                        <a:rPr lang="en-US" altLang="en-US" sz="800">
                          <a:latin typeface="Arial" panose="020B0604020202020204" pitchFamily="34" charset="0"/>
                          <a:cs typeface="Arial" panose="020B0604020202020204" pitchFamily="34" charset="0"/>
                          <a:sym typeface="+mn-ea"/>
                        </a:rPr>
                        <a:t>θ_i,d_i</a:t>
                      </a:r>
                      <a:r>
                        <a:rPr lang="en-US" altLang="en-US" sz="800">
                          <a:sym typeface="+mn-ea"/>
                        </a:rPr>
                        <a:t>) </a:t>
                      </a:r>
                      <a:endParaRPr lang="en-US" altLang="en-US" sz="800"/>
                    </a:p>
                  </a:txBody>
                  <a:tcPr/>
                </a:tc>
              </a:tr>
            </a:tbl>
          </a:graphicData>
        </a:graphic>
      </p:graphicFrame>
      <p:pic>
        <p:nvPicPr>
          <p:cNvPr id="6" name="Picture 5"/>
          <p:cNvPicPr>
            <a:picLocks noChangeAspect="1"/>
          </p:cNvPicPr>
          <p:nvPr/>
        </p:nvPicPr>
        <p:blipFill>
          <a:blip r:embed="rId2"/>
          <a:stretch>
            <a:fillRect/>
          </a:stretch>
        </p:blipFill>
        <p:spPr>
          <a:xfrm>
            <a:off x="6545580" y="2428240"/>
            <a:ext cx="2519045" cy="1140460"/>
          </a:xfrm>
          <a:prstGeom prst="rect">
            <a:avLst/>
          </a:prstGeom>
        </p:spPr>
      </p:pic>
      <p:pic>
        <p:nvPicPr>
          <p:cNvPr id="4" name="Picture 3"/>
          <p:cNvPicPr>
            <a:picLocks noChangeAspect="1"/>
          </p:cNvPicPr>
          <p:nvPr/>
        </p:nvPicPr>
        <p:blipFill>
          <a:blip r:embed="rId3"/>
          <a:srcRect l="24385" t="7175" r="12894" b="6689"/>
          <a:stretch>
            <a:fillRect/>
          </a:stretch>
        </p:blipFill>
        <p:spPr>
          <a:xfrm>
            <a:off x="7038340" y="3669665"/>
            <a:ext cx="2026285" cy="1350645"/>
          </a:xfrm>
          <a:prstGeom prst="rect">
            <a:avLst/>
          </a:prstGeom>
        </p:spPr>
      </p:pic>
      <p:pic>
        <p:nvPicPr>
          <p:cNvPr id="8" name="Picture 7"/>
          <p:cNvPicPr>
            <a:picLocks noChangeAspect="1"/>
          </p:cNvPicPr>
          <p:nvPr/>
        </p:nvPicPr>
        <p:blipFill>
          <a:blip r:embed="rId4"/>
          <a:stretch>
            <a:fillRect/>
          </a:stretch>
        </p:blipFill>
        <p:spPr>
          <a:xfrm>
            <a:off x="462915" y="4510405"/>
            <a:ext cx="5937885" cy="1625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4. 获取车道线并叠加到原始图像中</a:t>
            </a:r>
            <a:endParaRPr lang="en-US" altLang="en-US"/>
          </a:p>
        </p:txBody>
      </p:sp>
      <p:sp>
        <p:nvSpPr>
          <p:cNvPr id="3" name="Content Placeholder 2"/>
          <p:cNvSpPr>
            <a:spLocks noGrp="1"/>
          </p:cNvSpPr>
          <p:nvPr>
            <p:ph idx="1"/>
          </p:nvPr>
        </p:nvSpPr>
        <p:spPr>
          <a:xfrm>
            <a:off x="457200" y="1200150"/>
            <a:ext cx="2315845" cy="3394710"/>
          </a:xfrm>
        </p:spPr>
        <p:txBody>
          <a:bodyPr/>
          <a:p>
            <a:r>
              <a:rPr lang="en-US" altLang="en-US" sz="1400"/>
              <a:t>综合所有线，求得两条车道线的平均斜率和截距</a:t>
            </a:r>
            <a:endParaRPr lang="en-US" altLang="en-US" sz="1400"/>
          </a:p>
        </p:txBody>
      </p:sp>
      <p:pic>
        <p:nvPicPr>
          <p:cNvPr id="4" name="Picture 3"/>
          <p:cNvPicPr>
            <a:picLocks noChangeAspect="1"/>
          </p:cNvPicPr>
          <p:nvPr/>
        </p:nvPicPr>
        <p:blipFill>
          <a:blip r:embed="rId1"/>
          <a:stretch>
            <a:fillRect/>
          </a:stretch>
        </p:blipFill>
        <p:spPr>
          <a:xfrm>
            <a:off x="3061335" y="955675"/>
            <a:ext cx="5833110" cy="3756025"/>
          </a:xfrm>
          <a:prstGeom prst="rect">
            <a:avLst/>
          </a:prstGeom>
        </p:spPr>
      </p:pic>
      <p:pic>
        <p:nvPicPr>
          <p:cNvPr id="5" name="Picture 4"/>
          <p:cNvPicPr>
            <a:picLocks noChangeAspect="1"/>
          </p:cNvPicPr>
          <p:nvPr/>
        </p:nvPicPr>
        <p:blipFill>
          <a:blip r:embed="rId2"/>
          <a:stretch>
            <a:fillRect/>
          </a:stretch>
        </p:blipFill>
        <p:spPr>
          <a:xfrm>
            <a:off x="429260" y="2506980"/>
            <a:ext cx="2371725" cy="13658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ltLang="en-US"/>
              <a:t>d</a:t>
            </a:r>
            <a:endParaRPr lang="en-US" altLang="en-US"/>
          </a:p>
        </p:txBody>
      </p:sp>
      <p:pic>
        <p:nvPicPr>
          <p:cNvPr id="4" name="Picture 3"/>
          <p:cNvPicPr>
            <a:picLocks noChangeAspect="1"/>
          </p:cNvPicPr>
          <p:nvPr/>
        </p:nvPicPr>
        <p:blipFill>
          <a:blip r:embed="rId1"/>
          <a:stretch>
            <a:fillRect/>
          </a:stretch>
        </p:blipFill>
        <p:spPr>
          <a:xfrm>
            <a:off x="139065" y="929005"/>
            <a:ext cx="8866505" cy="1638300"/>
          </a:xfrm>
          <a:prstGeom prst="rect">
            <a:avLst/>
          </a:prstGeom>
        </p:spPr>
      </p:pic>
      <p:pic>
        <p:nvPicPr>
          <p:cNvPr id="5" name="Picture 4"/>
          <p:cNvPicPr>
            <a:picLocks noChangeAspect="1"/>
          </p:cNvPicPr>
          <p:nvPr/>
        </p:nvPicPr>
        <p:blipFill>
          <a:blip r:embed="rId2"/>
          <a:stretch>
            <a:fillRect/>
          </a:stretch>
        </p:blipFill>
        <p:spPr>
          <a:xfrm>
            <a:off x="4650740" y="2618740"/>
            <a:ext cx="4268470" cy="24377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Segmentation</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a:sym typeface="+mn-ea"/>
              </a:rPr>
              <a:t>基于深度学习的图片分割算法综述</a:t>
            </a:r>
            <a:endParaRPr lang="en-US" altLang="en-US">
              <a:sym typeface="+mn-ea"/>
            </a:endParaRPr>
          </a:p>
          <a:p>
            <a:pPr marL="0" lvl="0" indent="0" algn="l" rtl="0">
              <a:spcBef>
                <a:spcPts val="0"/>
              </a:spcBef>
              <a:spcAft>
                <a:spcPts val="0"/>
              </a:spcAft>
              <a:buNone/>
            </a:pPr>
            <a:r>
              <a:rPr lang="en-US" altLang="en-US">
                <a:sym typeface="+mn-ea"/>
              </a:rPr>
              <a:t>参考:</a:t>
            </a:r>
            <a:endParaRPr lang="en-US" altLang="en-US">
              <a:sym typeface="+mn-ea"/>
            </a:endParaRPr>
          </a:p>
          <a:p>
            <a:pPr marL="0" lvl="0" indent="0" algn="l" rtl="0">
              <a:spcBef>
                <a:spcPts val="0"/>
              </a:spcBef>
              <a:spcAft>
                <a:spcPts val="0"/>
              </a:spcAft>
              <a:buNone/>
            </a:pPr>
            <a:r>
              <a:rPr lang="en-US" altLang="en-US">
                <a:sym typeface="+mn-ea"/>
              </a:rPr>
              <a:t>- </a:t>
            </a:r>
            <a:r>
              <a:rPr lang="en-US" altLang="en-US">
                <a:sym typeface="+mn-ea"/>
                <a:hlinkClick r:id="rId1"/>
              </a:rPr>
              <a:t>A Survey on DNN based Semantic Segmentation</a:t>
            </a:r>
            <a:r>
              <a:rPr lang="en-US" altLang="en-US">
                <a:sym typeface="+mn-ea"/>
              </a:rPr>
              <a:t> </a:t>
            </a:r>
            <a:endParaRPr lang="en-US" altLang="en-US">
              <a:sym typeface="+mn-ea"/>
            </a:endParaRPr>
          </a:p>
          <a:p>
            <a:pPr marL="0" lvl="0" indent="0" algn="l" rtl="0">
              <a:spcBef>
                <a:spcPts val="0"/>
              </a:spcBef>
              <a:spcAft>
                <a:spcPts val="0"/>
              </a:spcAft>
              <a:buNone/>
            </a:pPr>
            <a:r>
              <a:rPr lang="en-US" altLang="en-US">
                <a:sym typeface="+mn-ea"/>
              </a:rPr>
              <a:t>- https://blog.csdn.net/Julialove102123/article/details/80493066 </a:t>
            </a:r>
            <a:endParaRPr lang="en-US" altLang="en-US">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图片分割的类型</a:t>
            </a:r>
            <a:endParaRPr lang="en-US" altLang="en-US"/>
          </a:p>
        </p:txBody>
      </p:sp>
      <p:sp>
        <p:nvSpPr>
          <p:cNvPr id="3" name="Content Placeholder 2"/>
          <p:cNvSpPr>
            <a:spLocks noGrp="1"/>
          </p:cNvSpPr>
          <p:nvPr>
            <p:ph idx="1"/>
          </p:nvPr>
        </p:nvSpPr>
        <p:spPr/>
        <p:txBody>
          <a:bodyPr/>
          <a:p>
            <a:r>
              <a:rPr lang="en-US" altLang="en-US" sz="1400"/>
              <a:t>普通分割</a:t>
            </a:r>
            <a:endParaRPr lang="en-US" altLang="en-US" sz="1400"/>
          </a:p>
          <a:p>
            <a:pPr lvl="1"/>
            <a:r>
              <a:rPr lang="en-US" altLang="en-US" sz="1225"/>
              <a:t>将属于不同物体的像素区域分开即可</a:t>
            </a:r>
            <a:endParaRPr lang="en-US" altLang="en-US" sz="1225"/>
          </a:p>
          <a:p>
            <a:pPr lvl="1"/>
            <a:r>
              <a:rPr lang="en-US" altLang="en-US" sz="1225"/>
              <a:t>如前景与背景分割，狗的区域与猫的区域与背景分割开</a:t>
            </a:r>
            <a:endParaRPr lang="en-US" altLang="en-US" sz="1225"/>
          </a:p>
          <a:p>
            <a:r>
              <a:rPr lang="en-US" altLang="en-US" sz="1400"/>
              <a:t>语义分割</a:t>
            </a:r>
            <a:endParaRPr lang="en-US" altLang="en-US" sz="1400"/>
          </a:p>
          <a:p>
            <a:pPr lvl="1"/>
            <a:r>
              <a:rPr lang="en-US" altLang="en-US" sz="1225"/>
              <a:t>在普通分割的基础上，还要分类出每一块区域的语义（类别） </a:t>
            </a:r>
            <a:endParaRPr lang="en-US" altLang="en-US" sz="1400"/>
          </a:p>
          <a:p>
            <a:r>
              <a:rPr lang="en-US" altLang="en-US" sz="1400"/>
              <a:t>实例分割</a:t>
            </a:r>
            <a:endParaRPr lang="en-US" altLang="en-US" sz="1400"/>
          </a:p>
          <a:p>
            <a:pPr lvl="1"/>
            <a:r>
              <a:rPr lang="en-US" altLang="en-US" sz="1225"/>
              <a:t>在语义分割的基础上，还要进一步区分同种物体的不同个体</a:t>
            </a:r>
            <a:endParaRPr lang="en-US" altLang="en-US" sz="1225"/>
          </a:p>
        </p:txBody>
      </p:sp>
      <p:pic>
        <p:nvPicPr>
          <p:cNvPr id="4" name="Picture 3"/>
          <p:cNvPicPr>
            <a:picLocks noChangeAspect="1"/>
          </p:cNvPicPr>
          <p:nvPr/>
        </p:nvPicPr>
        <p:blipFill>
          <a:blip r:embed="rId1"/>
          <a:srcRect l="33278" r="1071" b="20421"/>
          <a:stretch>
            <a:fillRect/>
          </a:stretch>
        </p:blipFill>
        <p:spPr>
          <a:xfrm>
            <a:off x="3715385" y="3047365"/>
            <a:ext cx="5256530" cy="2088515"/>
          </a:xfrm>
          <a:prstGeom prst="rect">
            <a:avLst/>
          </a:prstGeom>
        </p:spPr>
      </p:pic>
      <p:pic>
        <p:nvPicPr>
          <p:cNvPr id="5" name="Picture 4"/>
          <p:cNvPicPr>
            <a:picLocks noChangeAspect="1"/>
          </p:cNvPicPr>
          <p:nvPr/>
        </p:nvPicPr>
        <p:blipFill>
          <a:blip r:embed="rId2"/>
          <a:srcRect b="10237"/>
          <a:stretch>
            <a:fillRect/>
          </a:stretch>
        </p:blipFill>
        <p:spPr>
          <a:xfrm>
            <a:off x="457200" y="3047365"/>
            <a:ext cx="3180715" cy="1637665"/>
          </a:xfrm>
          <a:prstGeom prst="rect">
            <a:avLst/>
          </a:prstGeom>
        </p:spPr>
      </p:pic>
      <p:pic>
        <p:nvPicPr>
          <p:cNvPr id="6" name="Picture 5"/>
          <p:cNvPicPr>
            <a:picLocks noChangeAspect="1"/>
          </p:cNvPicPr>
          <p:nvPr/>
        </p:nvPicPr>
        <p:blipFill>
          <a:blip r:embed="rId3"/>
          <a:stretch>
            <a:fillRect/>
          </a:stretch>
        </p:blipFill>
        <p:spPr>
          <a:xfrm>
            <a:off x="5741670" y="741680"/>
            <a:ext cx="3347085" cy="23609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深度学习图片语义分割算法思路</a:t>
            </a:r>
            <a:endParaRPr lang="en-US" altLang="en-US"/>
          </a:p>
        </p:txBody>
      </p:sp>
      <p:sp>
        <p:nvSpPr>
          <p:cNvPr id="3" name="Content Placeholder 2"/>
          <p:cNvSpPr>
            <a:spLocks noGrp="1"/>
          </p:cNvSpPr>
          <p:nvPr>
            <p:ph idx="1"/>
          </p:nvPr>
        </p:nvSpPr>
        <p:spPr/>
        <p:txBody>
          <a:bodyPr/>
          <a:p>
            <a:r>
              <a:rPr lang="en-US" sz="1600"/>
              <a:t>从深度学习引入这个任务到现在</a:t>
            </a:r>
            <a:r>
              <a:rPr lang="en-US" altLang="en-US" sz="1600"/>
              <a:t>，一个通用的框架已经大概确定</a:t>
            </a:r>
            <a:endParaRPr lang="en-US" altLang="en-US" sz="1600"/>
          </a:p>
          <a:p>
            <a:pPr lvl="1"/>
            <a:r>
              <a:rPr lang="en-US" altLang="en-US" sz="1400"/>
              <a:t>前端：使用全卷积网络进行特征提取</a:t>
            </a:r>
            <a:endParaRPr lang="en-US" altLang="en-US" sz="1400"/>
          </a:p>
          <a:p>
            <a:pPr lvl="2"/>
            <a:r>
              <a:rPr lang="en-US" sz="1200"/>
              <a:t>下采样+上采样：Convlution + Deconvlution／Resize</a:t>
            </a:r>
            <a:endParaRPr lang="en-US" sz="1200"/>
          </a:p>
          <a:p>
            <a:pPr lvl="2"/>
            <a:r>
              <a:rPr lang="en-US" sz="1200"/>
              <a:t>多尺度特征融合：特征逐点相加／特征拼接</a:t>
            </a:r>
            <a:endParaRPr lang="en-US" sz="1200"/>
          </a:p>
          <a:p>
            <a:pPr lvl="2"/>
            <a:r>
              <a:rPr lang="en-US" sz="1200"/>
              <a:t>获得像素级别的segement map：对每一个像素点进行判断类别</a:t>
            </a:r>
            <a:endParaRPr lang="en-US" sz="1200"/>
          </a:p>
          <a:p>
            <a:pPr lvl="1"/>
            <a:r>
              <a:rPr lang="en-US" altLang="en-US" sz="1400"/>
              <a:t>后端：后端使用CRF(条件随机场)/ MRF(马尔科夫随机场)优化前端的输出得到优化后的分割图</a:t>
            </a:r>
            <a:endParaRPr lang="en-US" alt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32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02445" y="877300"/>
            <a:ext cx="8137919" cy="3395156"/>
            <a:chOff x="669926" y="1169733"/>
            <a:chExt cx="10850559" cy="4526874"/>
          </a:xfrm>
        </p:grpSpPr>
        <p:sp>
          <p:nvSpPr>
            <p:cNvPr id="35" name="ï$ľiďe"/>
            <p:cNvSpPr txBox="1"/>
            <p:nvPr/>
          </p:nvSpPr>
          <p:spPr>
            <a:xfrm>
              <a:off x="669926" y="1614821"/>
              <a:ext cx="2077704" cy="322992"/>
            </a:xfrm>
            <a:prstGeom prst="rect">
              <a:avLst/>
            </a:prstGeom>
            <a:noFill/>
          </p:spPr>
          <p:txBody>
            <a:bodyPr wrap="square" lIns="68580" tIns="34290" rIns="68580" bIns="34290" anchor="ctr">
              <a:normAutofit/>
            </a:bodyPr>
            <a:lstStyle/>
            <a:p>
              <a:pPr algn="r"/>
              <a:r>
                <a:rPr lang="en-US" altLang="zh-CN" sz="1050" b="1" dirty="0">
                  <a:solidFill>
                    <a:schemeClr val="accent1"/>
                  </a:solidFill>
                </a:rPr>
                <a:t>CONTENTS</a:t>
              </a:r>
              <a:endParaRPr lang="en-US" altLang="zh-CN" sz="1050" b="1" dirty="0">
                <a:solidFill>
                  <a:schemeClr val="accent1"/>
                </a:solidFill>
              </a:endParaRPr>
            </a:p>
          </p:txBody>
        </p:sp>
        <p:sp>
          <p:nvSpPr>
            <p:cNvPr id="36" name="ï$ḻîḓê"/>
            <p:cNvSpPr/>
            <p:nvPr/>
          </p:nvSpPr>
          <p:spPr bwMode="auto">
            <a:xfrm>
              <a:off x="2305050" y="1169733"/>
              <a:ext cx="347330" cy="293912"/>
            </a:xfrm>
            <a:custGeom>
              <a:avLst/>
              <a:gdLst>
                <a:gd name="T0" fmla="*/ 106 w 484"/>
                <a:gd name="T1" fmla="*/ 172 h 410"/>
                <a:gd name="T2" fmla="*/ 106 w 484"/>
                <a:gd name="T3" fmla="*/ 238 h 410"/>
                <a:gd name="T4" fmla="*/ 86 w 484"/>
                <a:gd name="T5" fmla="*/ 258 h 410"/>
                <a:gd name="T6" fmla="*/ 20 w 484"/>
                <a:gd name="T7" fmla="*/ 258 h 410"/>
                <a:gd name="T8" fmla="*/ 0 w 484"/>
                <a:gd name="T9" fmla="*/ 238 h 410"/>
                <a:gd name="T10" fmla="*/ 0 w 484"/>
                <a:gd name="T11" fmla="*/ 172 h 410"/>
                <a:gd name="T12" fmla="*/ 20 w 484"/>
                <a:gd name="T13" fmla="*/ 152 h 410"/>
                <a:gd name="T14" fmla="*/ 86 w 484"/>
                <a:gd name="T15" fmla="*/ 152 h 410"/>
                <a:gd name="T16" fmla="*/ 106 w 484"/>
                <a:gd name="T17" fmla="*/ 172 h 410"/>
                <a:gd name="T18" fmla="*/ 464 w 484"/>
                <a:gd name="T19" fmla="*/ 152 h 410"/>
                <a:gd name="T20" fmla="*/ 177 w 484"/>
                <a:gd name="T21" fmla="*/ 152 h 410"/>
                <a:gd name="T22" fmla="*/ 167 w 484"/>
                <a:gd name="T23" fmla="*/ 152 h 410"/>
                <a:gd name="T24" fmla="*/ 147 w 484"/>
                <a:gd name="T25" fmla="*/ 172 h 410"/>
                <a:gd name="T26" fmla="*/ 147 w 484"/>
                <a:gd name="T27" fmla="*/ 238 h 410"/>
                <a:gd name="T28" fmla="*/ 167 w 484"/>
                <a:gd name="T29" fmla="*/ 258 h 410"/>
                <a:gd name="T30" fmla="*/ 177 w 484"/>
                <a:gd name="T31" fmla="*/ 258 h 410"/>
                <a:gd name="T32" fmla="*/ 464 w 484"/>
                <a:gd name="T33" fmla="*/ 258 h 410"/>
                <a:gd name="T34" fmla="*/ 484 w 484"/>
                <a:gd name="T35" fmla="*/ 238 h 410"/>
                <a:gd name="T36" fmla="*/ 484 w 484"/>
                <a:gd name="T37" fmla="*/ 172 h 410"/>
                <a:gd name="T38" fmla="*/ 464 w 484"/>
                <a:gd name="T39" fmla="*/ 152 h 410"/>
                <a:gd name="T40" fmla="*/ 86 w 484"/>
                <a:gd name="T41" fmla="*/ 0 h 410"/>
                <a:gd name="T42" fmla="*/ 20 w 484"/>
                <a:gd name="T43" fmla="*/ 0 h 410"/>
                <a:gd name="T44" fmla="*/ 0 w 484"/>
                <a:gd name="T45" fmla="*/ 20 h 410"/>
                <a:gd name="T46" fmla="*/ 0 w 484"/>
                <a:gd name="T47" fmla="*/ 87 h 410"/>
                <a:gd name="T48" fmla="*/ 20 w 484"/>
                <a:gd name="T49" fmla="*/ 107 h 410"/>
                <a:gd name="T50" fmla="*/ 86 w 484"/>
                <a:gd name="T51" fmla="*/ 107 h 410"/>
                <a:gd name="T52" fmla="*/ 106 w 484"/>
                <a:gd name="T53" fmla="*/ 87 h 410"/>
                <a:gd name="T54" fmla="*/ 106 w 484"/>
                <a:gd name="T55" fmla="*/ 20 h 410"/>
                <a:gd name="T56" fmla="*/ 86 w 484"/>
                <a:gd name="T57" fmla="*/ 0 h 410"/>
                <a:gd name="T58" fmla="*/ 464 w 484"/>
                <a:gd name="T59" fmla="*/ 0 h 410"/>
                <a:gd name="T60" fmla="*/ 177 w 484"/>
                <a:gd name="T61" fmla="*/ 0 h 410"/>
                <a:gd name="T62" fmla="*/ 167 w 484"/>
                <a:gd name="T63" fmla="*/ 0 h 410"/>
                <a:gd name="T64" fmla="*/ 147 w 484"/>
                <a:gd name="T65" fmla="*/ 20 h 410"/>
                <a:gd name="T66" fmla="*/ 147 w 484"/>
                <a:gd name="T67" fmla="*/ 87 h 410"/>
                <a:gd name="T68" fmla="*/ 167 w 484"/>
                <a:gd name="T69" fmla="*/ 107 h 410"/>
                <a:gd name="T70" fmla="*/ 177 w 484"/>
                <a:gd name="T71" fmla="*/ 107 h 410"/>
                <a:gd name="T72" fmla="*/ 464 w 484"/>
                <a:gd name="T73" fmla="*/ 107 h 410"/>
                <a:gd name="T74" fmla="*/ 484 w 484"/>
                <a:gd name="T75" fmla="*/ 87 h 410"/>
                <a:gd name="T76" fmla="*/ 484 w 484"/>
                <a:gd name="T77" fmla="*/ 20 h 410"/>
                <a:gd name="T78" fmla="*/ 464 w 484"/>
                <a:gd name="T79" fmla="*/ 0 h 410"/>
                <a:gd name="T80" fmla="*/ 86 w 484"/>
                <a:gd name="T81" fmla="*/ 303 h 410"/>
                <a:gd name="T82" fmla="*/ 20 w 484"/>
                <a:gd name="T83" fmla="*/ 303 h 410"/>
                <a:gd name="T84" fmla="*/ 0 w 484"/>
                <a:gd name="T85" fmla="*/ 323 h 410"/>
                <a:gd name="T86" fmla="*/ 0 w 484"/>
                <a:gd name="T87" fmla="*/ 390 h 410"/>
                <a:gd name="T88" fmla="*/ 20 w 484"/>
                <a:gd name="T89" fmla="*/ 410 h 410"/>
                <a:gd name="T90" fmla="*/ 86 w 484"/>
                <a:gd name="T91" fmla="*/ 410 h 410"/>
                <a:gd name="T92" fmla="*/ 106 w 484"/>
                <a:gd name="T93" fmla="*/ 390 h 410"/>
                <a:gd name="T94" fmla="*/ 106 w 484"/>
                <a:gd name="T95" fmla="*/ 323 h 410"/>
                <a:gd name="T96" fmla="*/ 86 w 484"/>
                <a:gd name="T97" fmla="*/ 303 h 410"/>
                <a:gd name="T98" fmla="*/ 464 w 484"/>
                <a:gd name="T99" fmla="*/ 303 h 410"/>
                <a:gd name="T100" fmla="*/ 177 w 484"/>
                <a:gd name="T101" fmla="*/ 303 h 410"/>
                <a:gd name="T102" fmla="*/ 167 w 484"/>
                <a:gd name="T103" fmla="*/ 303 h 410"/>
                <a:gd name="T104" fmla="*/ 147 w 484"/>
                <a:gd name="T105" fmla="*/ 323 h 410"/>
                <a:gd name="T106" fmla="*/ 147 w 484"/>
                <a:gd name="T107" fmla="*/ 390 h 410"/>
                <a:gd name="T108" fmla="*/ 167 w 484"/>
                <a:gd name="T109" fmla="*/ 410 h 410"/>
                <a:gd name="T110" fmla="*/ 177 w 484"/>
                <a:gd name="T111" fmla="*/ 410 h 410"/>
                <a:gd name="T112" fmla="*/ 464 w 484"/>
                <a:gd name="T113" fmla="*/ 410 h 410"/>
                <a:gd name="T114" fmla="*/ 484 w 484"/>
                <a:gd name="T115" fmla="*/ 390 h 410"/>
                <a:gd name="T116" fmla="*/ 484 w 484"/>
                <a:gd name="T117" fmla="*/ 323 h 410"/>
                <a:gd name="T118" fmla="*/ 464 w 484"/>
                <a:gd name="T119" fmla="*/ 30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4" h="410">
                  <a:moveTo>
                    <a:pt x="106" y="172"/>
                  </a:moveTo>
                  <a:lnTo>
                    <a:pt x="106" y="238"/>
                  </a:lnTo>
                  <a:cubicBezTo>
                    <a:pt x="106" y="249"/>
                    <a:pt x="97" y="258"/>
                    <a:pt x="86" y="258"/>
                  </a:cubicBezTo>
                  <a:lnTo>
                    <a:pt x="20" y="258"/>
                  </a:lnTo>
                  <a:cubicBezTo>
                    <a:pt x="9" y="258"/>
                    <a:pt x="0" y="249"/>
                    <a:pt x="0" y="238"/>
                  </a:cubicBezTo>
                  <a:lnTo>
                    <a:pt x="0" y="172"/>
                  </a:lnTo>
                  <a:cubicBezTo>
                    <a:pt x="0" y="161"/>
                    <a:pt x="9" y="152"/>
                    <a:pt x="20" y="152"/>
                  </a:cubicBezTo>
                  <a:lnTo>
                    <a:pt x="86" y="152"/>
                  </a:lnTo>
                  <a:cubicBezTo>
                    <a:pt x="97" y="152"/>
                    <a:pt x="106" y="161"/>
                    <a:pt x="106" y="172"/>
                  </a:cubicBezTo>
                  <a:close/>
                  <a:moveTo>
                    <a:pt x="464" y="152"/>
                  </a:moveTo>
                  <a:lnTo>
                    <a:pt x="177" y="152"/>
                  </a:lnTo>
                  <a:lnTo>
                    <a:pt x="167" y="152"/>
                  </a:lnTo>
                  <a:cubicBezTo>
                    <a:pt x="156" y="152"/>
                    <a:pt x="147" y="161"/>
                    <a:pt x="147" y="172"/>
                  </a:cubicBezTo>
                  <a:lnTo>
                    <a:pt x="147" y="238"/>
                  </a:lnTo>
                  <a:cubicBezTo>
                    <a:pt x="147" y="249"/>
                    <a:pt x="156" y="258"/>
                    <a:pt x="167" y="258"/>
                  </a:cubicBezTo>
                  <a:lnTo>
                    <a:pt x="177" y="258"/>
                  </a:lnTo>
                  <a:lnTo>
                    <a:pt x="464" y="258"/>
                  </a:lnTo>
                  <a:cubicBezTo>
                    <a:pt x="475" y="258"/>
                    <a:pt x="484" y="249"/>
                    <a:pt x="484" y="238"/>
                  </a:cubicBezTo>
                  <a:lnTo>
                    <a:pt x="484" y="172"/>
                  </a:lnTo>
                  <a:cubicBezTo>
                    <a:pt x="484" y="161"/>
                    <a:pt x="475" y="152"/>
                    <a:pt x="464" y="152"/>
                  </a:cubicBezTo>
                  <a:close/>
                  <a:moveTo>
                    <a:pt x="86" y="0"/>
                  </a:moveTo>
                  <a:lnTo>
                    <a:pt x="20" y="0"/>
                  </a:lnTo>
                  <a:cubicBezTo>
                    <a:pt x="9" y="0"/>
                    <a:pt x="0" y="9"/>
                    <a:pt x="0" y="20"/>
                  </a:cubicBezTo>
                  <a:lnTo>
                    <a:pt x="0" y="87"/>
                  </a:lnTo>
                  <a:cubicBezTo>
                    <a:pt x="0" y="98"/>
                    <a:pt x="9" y="107"/>
                    <a:pt x="20" y="107"/>
                  </a:cubicBezTo>
                  <a:lnTo>
                    <a:pt x="86" y="107"/>
                  </a:lnTo>
                  <a:cubicBezTo>
                    <a:pt x="97" y="107"/>
                    <a:pt x="106" y="98"/>
                    <a:pt x="106" y="87"/>
                  </a:cubicBezTo>
                  <a:lnTo>
                    <a:pt x="106" y="20"/>
                  </a:lnTo>
                  <a:cubicBezTo>
                    <a:pt x="106" y="9"/>
                    <a:pt x="97" y="0"/>
                    <a:pt x="86" y="0"/>
                  </a:cubicBezTo>
                  <a:close/>
                  <a:moveTo>
                    <a:pt x="464" y="0"/>
                  </a:moveTo>
                  <a:lnTo>
                    <a:pt x="177" y="0"/>
                  </a:lnTo>
                  <a:lnTo>
                    <a:pt x="167" y="0"/>
                  </a:lnTo>
                  <a:cubicBezTo>
                    <a:pt x="156" y="0"/>
                    <a:pt x="147" y="9"/>
                    <a:pt x="147" y="20"/>
                  </a:cubicBezTo>
                  <a:lnTo>
                    <a:pt x="147" y="87"/>
                  </a:lnTo>
                  <a:cubicBezTo>
                    <a:pt x="147" y="98"/>
                    <a:pt x="156" y="107"/>
                    <a:pt x="167" y="107"/>
                  </a:cubicBezTo>
                  <a:lnTo>
                    <a:pt x="177" y="107"/>
                  </a:lnTo>
                  <a:lnTo>
                    <a:pt x="464" y="107"/>
                  </a:lnTo>
                  <a:cubicBezTo>
                    <a:pt x="475" y="107"/>
                    <a:pt x="484" y="98"/>
                    <a:pt x="484" y="87"/>
                  </a:cubicBezTo>
                  <a:lnTo>
                    <a:pt x="484" y="20"/>
                  </a:lnTo>
                  <a:cubicBezTo>
                    <a:pt x="484" y="9"/>
                    <a:pt x="475" y="0"/>
                    <a:pt x="464" y="0"/>
                  </a:cubicBezTo>
                  <a:close/>
                  <a:moveTo>
                    <a:pt x="86" y="303"/>
                  </a:moveTo>
                  <a:lnTo>
                    <a:pt x="20" y="303"/>
                  </a:lnTo>
                  <a:cubicBezTo>
                    <a:pt x="9" y="303"/>
                    <a:pt x="0" y="312"/>
                    <a:pt x="0" y="323"/>
                  </a:cubicBezTo>
                  <a:lnTo>
                    <a:pt x="0" y="390"/>
                  </a:lnTo>
                  <a:cubicBezTo>
                    <a:pt x="0" y="401"/>
                    <a:pt x="9" y="410"/>
                    <a:pt x="20" y="410"/>
                  </a:cubicBezTo>
                  <a:lnTo>
                    <a:pt x="86" y="410"/>
                  </a:lnTo>
                  <a:cubicBezTo>
                    <a:pt x="97" y="410"/>
                    <a:pt x="106" y="401"/>
                    <a:pt x="106" y="390"/>
                  </a:cubicBezTo>
                  <a:lnTo>
                    <a:pt x="106" y="323"/>
                  </a:lnTo>
                  <a:cubicBezTo>
                    <a:pt x="106" y="312"/>
                    <a:pt x="97" y="303"/>
                    <a:pt x="86" y="303"/>
                  </a:cubicBezTo>
                  <a:close/>
                  <a:moveTo>
                    <a:pt x="464" y="303"/>
                  </a:moveTo>
                  <a:lnTo>
                    <a:pt x="177" y="303"/>
                  </a:lnTo>
                  <a:lnTo>
                    <a:pt x="167" y="303"/>
                  </a:lnTo>
                  <a:cubicBezTo>
                    <a:pt x="156" y="303"/>
                    <a:pt x="147" y="312"/>
                    <a:pt x="147" y="323"/>
                  </a:cubicBezTo>
                  <a:lnTo>
                    <a:pt x="147" y="390"/>
                  </a:lnTo>
                  <a:cubicBezTo>
                    <a:pt x="147" y="401"/>
                    <a:pt x="156" y="410"/>
                    <a:pt x="167" y="410"/>
                  </a:cubicBezTo>
                  <a:lnTo>
                    <a:pt x="177" y="410"/>
                  </a:lnTo>
                  <a:lnTo>
                    <a:pt x="464" y="410"/>
                  </a:lnTo>
                  <a:cubicBezTo>
                    <a:pt x="475" y="410"/>
                    <a:pt x="484" y="401"/>
                    <a:pt x="484" y="390"/>
                  </a:cubicBezTo>
                  <a:lnTo>
                    <a:pt x="484" y="323"/>
                  </a:lnTo>
                  <a:cubicBezTo>
                    <a:pt x="484" y="312"/>
                    <a:pt x="475" y="303"/>
                    <a:pt x="464" y="303"/>
                  </a:cubicBezTo>
                  <a:close/>
                </a:path>
              </a:pathLst>
            </a:custGeom>
            <a:solidFill>
              <a:schemeClr val="bg1">
                <a:lumMod val="85000"/>
              </a:schemeClr>
            </a:solidFill>
            <a:ln>
              <a:noFill/>
            </a:ln>
          </p:spPr>
          <p:txBody>
            <a:bodyPr wrap="square" lIns="68580" tIns="34290" rIns="68580" bIns="34290" anchor="ctr">
              <a:normAutofit fontScale="7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1350"/>
            </a:p>
          </p:txBody>
        </p:sp>
        <p:cxnSp>
          <p:nvCxnSpPr>
            <p:cNvPr id="37" name="直接连接符 36"/>
            <p:cNvCxnSpPr/>
            <p:nvPr/>
          </p:nvCxnSpPr>
          <p:spPr>
            <a:xfrm>
              <a:off x="5828576" y="1309551"/>
              <a:ext cx="0" cy="43870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ïṥliďe"/>
            <p:cNvSpPr/>
            <p:nvPr/>
          </p:nvSpPr>
          <p:spPr bwMode="auto">
            <a:xfrm>
              <a:off x="5756569" y="2050673"/>
              <a:ext cx="144016" cy="144016"/>
            </a:xfrm>
            <a:prstGeom prst="ellipse">
              <a:avLst/>
            </a:prstGeom>
            <a:solidFill>
              <a:schemeClr val="bg1"/>
            </a:solidFill>
            <a:ln w="19050" cap="flat" cmpd="sng" algn="ctr">
              <a:solidFill>
                <a:schemeClr val="accent1">
                  <a:lumMod val="100000"/>
                </a:schemeClr>
              </a:solidFill>
              <a:prstDash val="solid"/>
              <a:round/>
              <a:headEnd type="none" w="med" len="med"/>
              <a:tailEnd type="none" w="med" len="med"/>
            </a:ln>
          </p:spPr>
          <p:txBody>
            <a:bodyPr anchor="ctr"/>
            <a:lstStyle/>
            <a:p>
              <a:pPr algn="ctr"/>
              <a:endParaRPr sz="1050"/>
            </a:p>
          </p:txBody>
        </p:sp>
        <p:sp>
          <p:nvSpPr>
            <p:cNvPr id="39" name="ïslïďè"/>
            <p:cNvSpPr/>
            <p:nvPr/>
          </p:nvSpPr>
          <p:spPr bwMode="auto">
            <a:xfrm>
              <a:off x="5756568" y="2981424"/>
              <a:ext cx="144016" cy="144016"/>
            </a:xfrm>
            <a:prstGeom prst="ellipse">
              <a:avLst/>
            </a:prstGeom>
            <a:solidFill>
              <a:schemeClr val="bg1"/>
            </a:solidFill>
            <a:ln w="19050" cap="flat" cmpd="sng" algn="ctr">
              <a:solidFill>
                <a:schemeClr val="bg1">
                  <a:lumMod val="65000"/>
                </a:schemeClr>
              </a:solidFill>
              <a:prstDash val="solid"/>
              <a:round/>
              <a:headEnd type="none" w="med" len="med"/>
              <a:tailEnd type="none" w="med" len="med"/>
            </a:ln>
          </p:spPr>
          <p:txBody>
            <a:bodyPr anchor="ctr"/>
            <a:lstStyle/>
            <a:p>
              <a:pPr algn="ctr"/>
              <a:endParaRPr sz="1050"/>
            </a:p>
          </p:txBody>
        </p:sp>
        <p:sp>
          <p:nvSpPr>
            <p:cNvPr id="40" name="î$ḷîḑè"/>
            <p:cNvSpPr/>
            <p:nvPr/>
          </p:nvSpPr>
          <p:spPr bwMode="auto">
            <a:xfrm>
              <a:off x="5756568" y="3912175"/>
              <a:ext cx="144016" cy="144016"/>
            </a:xfrm>
            <a:prstGeom prst="ellipse">
              <a:avLst/>
            </a:prstGeom>
            <a:solidFill>
              <a:schemeClr val="bg1"/>
            </a:solidFill>
            <a:ln w="19050" cap="flat" cmpd="sng" algn="ctr">
              <a:solidFill>
                <a:schemeClr val="accent1"/>
              </a:solidFill>
              <a:prstDash val="solid"/>
              <a:round/>
              <a:headEnd type="none" w="med" len="med"/>
              <a:tailEnd type="none" w="med" len="med"/>
            </a:ln>
          </p:spPr>
          <p:txBody>
            <a:bodyPr anchor="ctr"/>
            <a:lstStyle/>
            <a:p>
              <a:pPr algn="ctr"/>
              <a:endParaRPr sz="1050"/>
            </a:p>
          </p:txBody>
        </p:sp>
        <p:sp>
          <p:nvSpPr>
            <p:cNvPr id="41" name="i$lîḍe"/>
            <p:cNvSpPr/>
            <p:nvPr/>
          </p:nvSpPr>
          <p:spPr bwMode="auto">
            <a:xfrm>
              <a:off x="5756568" y="4842926"/>
              <a:ext cx="144016" cy="144016"/>
            </a:xfrm>
            <a:prstGeom prst="ellipse">
              <a:avLst/>
            </a:prstGeom>
            <a:solidFill>
              <a:schemeClr val="bg1"/>
            </a:solidFill>
            <a:ln w="19050" cap="flat" cmpd="sng" algn="ctr">
              <a:solidFill>
                <a:schemeClr val="bg1">
                  <a:lumMod val="65000"/>
                </a:schemeClr>
              </a:solidFill>
              <a:prstDash val="solid"/>
              <a:round/>
              <a:headEnd type="none" w="med" len="med"/>
              <a:tailEnd type="none" w="med" len="med"/>
            </a:ln>
          </p:spPr>
          <p:txBody>
            <a:bodyPr anchor="ctr"/>
            <a:lstStyle/>
            <a:p>
              <a:pPr algn="ctr"/>
              <a:endParaRPr sz="1050"/>
            </a:p>
          </p:txBody>
        </p:sp>
        <p:grpSp>
          <p:nvGrpSpPr>
            <p:cNvPr id="43" name="ïŝḻïḋé"/>
            <p:cNvGrpSpPr/>
            <p:nvPr/>
          </p:nvGrpSpPr>
          <p:grpSpPr>
            <a:xfrm>
              <a:off x="4907869" y="1824744"/>
              <a:ext cx="595872" cy="595872"/>
              <a:chOff x="5283305" y="1269560"/>
              <a:chExt cx="595872" cy="595872"/>
            </a:xfrm>
          </p:grpSpPr>
          <p:sp>
            <p:nvSpPr>
              <p:cNvPr id="65" name="îś1iďè"/>
              <p:cNvSpPr/>
              <p:nvPr/>
            </p:nvSpPr>
            <p:spPr bwMode="auto">
              <a:xfrm rot="2691234">
                <a:off x="5283305" y="1269560"/>
                <a:ext cx="595872" cy="595872"/>
              </a:xfrm>
              <a:prstGeom prst="teardrop">
                <a:avLst/>
              </a:prstGeom>
              <a:solidFill>
                <a:schemeClr val="accent1">
                  <a:lumMod val="100000"/>
                </a:schemeClr>
              </a:solidFill>
              <a:ln w="19050">
                <a:noFill/>
                <a:round/>
              </a:ln>
            </p:spPr>
            <p:txBody>
              <a:bodyPr anchor="ctr"/>
              <a:lstStyle/>
              <a:p>
                <a:pPr algn="ctr"/>
                <a:endParaRPr sz="1050"/>
              </a:p>
            </p:txBody>
          </p:sp>
          <p:sp>
            <p:nvSpPr>
              <p:cNvPr id="66" name="iṡḻidè"/>
              <p:cNvSpPr/>
              <p:nvPr/>
            </p:nvSpPr>
            <p:spPr bwMode="auto">
              <a:xfrm>
                <a:off x="5298039" y="1280434"/>
                <a:ext cx="574124" cy="574124"/>
              </a:xfrm>
              <a:prstGeom prst="ellipse">
                <a:avLst/>
              </a:prstGeom>
              <a:solidFill>
                <a:schemeClr val="bg1">
                  <a:alpha val="0"/>
                </a:schemeClr>
              </a:solidFill>
              <a:ln w="19050">
                <a:noFill/>
                <a:round/>
              </a:ln>
            </p:spPr>
            <p:txBody>
              <a:bodyPr rot="0" spcFirstLastPara="0" vert="horz" wrap="none" lIns="68580" tIns="34290" rIns="68580" bIns="34290" anchor="ctr" anchorCtr="1" forceAA="0" compatLnSpc="1">
                <a:normAutofit/>
              </a:bodyPr>
              <a:lstStyle/>
              <a:p>
                <a:pPr algn="ctr"/>
                <a:r>
                  <a:rPr lang="en-US" altLang="zh-CN" sz="1200">
                    <a:solidFill>
                      <a:schemeClr val="bg1">
                        <a:lumMod val="100000"/>
                      </a:schemeClr>
                    </a:solidFill>
                    <a:latin typeface="Impact" panose="020B0806030902050204" pitchFamily="34" charset="0"/>
                  </a:rPr>
                  <a:t>01</a:t>
                </a:r>
                <a:endParaRPr lang="en-US" altLang="zh-CN" sz="1200">
                  <a:solidFill>
                    <a:schemeClr val="bg1">
                      <a:lumMod val="100000"/>
                    </a:schemeClr>
                  </a:solidFill>
                  <a:latin typeface="Impact" panose="020B0806030902050204" pitchFamily="34" charset="0"/>
                </a:endParaRPr>
              </a:p>
            </p:txBody>
          </p:sp>
        </p:grpSp>
        <p:grpSp>
          <p:nvGrpSpPr>
            <p:cNvPr id="44" name="ïšḷiḋè"/>
            <p:cNvGrpSpPr/>
            <p:nvPr/>
          </p:nvGrpSpPr>
          <p:grpSpPr>
            <a:xfrm>
              <a:off x="4907868" y="2755496"/>
              <a:ext cx="595872" cy="595872"/>
              <a:chOff x="5283304" y="2200312"/>
              <a:chExt cx="595872" cy="595872"/>
            </a:xfrm>
            <a:solidFill>
              <a:schemeClr val="bg1">
                <a:lumMod val="65000"/>
              </a:schemeClr>
            </a:solidFill>
          </p:grpSpPr>
          <p:sp>
            <p:nvSpPr>
              <p:cNvPr id="63" name="ïşliḍé"/>
              <p:cNvSpPr/>
              <p:nvPr/>
            </p:nvSpPr>
            <p:spPr bwMode="auto">
              <a:xfrm rot="2691234">
                <a:off x="5283304" y="2200312"/>
                <a:ext cx="595872" cy="595872"/>
              </a:xfrm>
              <a:prstGeom prst="teardrop">
                <a:avLst/>
              </a:prstGeom>
              <a:grpFill/>
              <a:ln w="19050">
                <a:noFill/>
                <a:round/>
              </a:ln>
            </p:spPr>
            <p:txBody>
              <a:bodyPr anchor="ctr"/>
              <a:lstStyle/>
              <a:p>
                <a:pPr algn="ctr"/>
                <a:endParaRPr sz="1050"/>
              </a:p>
            </p:txBody>
          </p:sp>
          <p:sp>
            <p:nvSpPr>
              <p:cNvPr id="64" name="íṩḷíḍé"/>
              <p:cNvSpPr/>
              <p:nvPr/>
            </p:nvSpPr>
            <p:spPr bwMode="auto">
              <a:xfrm>
                <a:off x="5298039" y="2211186"/>
                <a:ext cx="574124" cy="574124"/>
              </a:xfrm>
              <a:prstGeom prst="ellipse">
                <a:avLst/>
              </a:prstGeom>
              <a:grpFill/>
              <a:ln w="19050">
                <a:noFill/>
                <a:round/>
              </a:ln>
            </p:spPr>
            <p:txBody>
              <a:bodyPr rot="0" spcFirstLastPara="0" vert="horz" wrap="none" lIns="68580" tIns="34290" rIns="68580" bIns="34290" anchor="ctr" anchorCtr="1" forceAA="0" compatLnSpc="1">
                <a:normAutofit/>
              </a:bodyPr>
              <a:lstStyle/>
              <a:p>
                <a:pPr algn="ctr"/>
                <a:r>
                  <a:rPr lang="en-US" altLang="zh-CN" sz="1200">
                    <a:solidFill>
                      <a:schemeClr val="bg1">
                        <a:lumMod val="100000"/>
                      </a:schemeClr>
                    </a:solidFill>
                    <a:latin typeface="Impact" panose="020B0806030902050204" pitchFamily="34" charset="0"/>
                  </a:rPr>
                  <a:t>02</a:t>
                </a:r>
                <a:endParaRPr lang="en-US" altLang="zh-CN" sz="1200">
                  <a:solidFill>
                    <a:schemeClr val="bg1">
                      <a:lumMod val="100000"/>
                    </a:schemeClr>
                  </a:solidFill>
                  <a:latin typeface="Impact" panose="020B0806030902050204" pitchFamily="34" charset="0"/>
                </a:endParaRPr>
              </a:p>
            </p:txBody>
          </p:sp>
        </p:grpSp>
        <p:grpSp>
          <p:nvGrpSpPr>
            <p:cNvPr id="45" name="î$1idè"/>
            <p:cNvGrpSpPr/>
            <p:nvPr/>
          </p:nvGrpSpPr>
          <p:grpSpPr>
            <a:xfrm>
              <a:off x="4907868" y="3686248"/>
              <a:ext cx="595872" cy="595872"/>
              <a:chOff x="5283304" y="3131064"/>
              <a:chExt cx="595872" cy="595872"/>
            </a:xfrm>
          </p:grpSpPr>
          <p:sp>
            <p:nvSpPr>
              <p:cNvPr id="61" name="îṡ1idè"/>
              <p:cNvSpPr/>
              <p:nvPr/>
            </p:nvSpPr>
            <p:spPr bwMode="auto">
              <a:xfrm rot="2691234">
                <a:off x="5283304" y="3131064"/>
                <a:ext cx="595872" cy="595872"/>
              </a:xfrm>
              <a:prstGeom prst="teardrop">
                <a:avLst/>
              </a:prstGeom>
              <a:solidFill>
                <a:schemeClr val="accent1"/>
              </a:solidFill>
              <a:ln w="19050">
                <a:noFill/>
                <a:round/>
              </a:ln>
            </p:spPr>
            <p:txBody>
              <a:bodyPr anchor="ctr"/>
              <a:lstStyle/>
              <a:p>
                <a:pPr algn="ctr"/>
                <a:endParaRPr sz="1050"/>
              </a:p>
            </p:txBody>
          </p:sp>
          <p:sp>
            <p:nvSpPr>
              <p:cNvPr id="62" name="ïšḷîdé"/>
              <p:cNvSpPr/>
              <p:nvPr/>
            </p:nvSpPr>
            <p:spPr bwMode="auto">
              <a:xfrm>
                <a:off x="5298039" y="3141938"/>
                <a:ext cx="574124" cy="574124"/>
              </a:xfrm>
              <a:prstGeom prst="ellipse">
                <a:avLst/>
              </a:prstGeom>
              <a:solidFill>
                <a:schemeClr val="bg1">
                  <a:alpha val="0"/>
                </a:schemeClr>
              </a:solidFill>
              <a:ln w="19050">
                <a:noFill/>
                <a:round/>
              </a:ln>
            </p:spPr>
            <p:txBody>
              <a:bodyPr rot="0" spcFirstLastPara="0" vert="horz" wrap="none" lIns="68580" tIns="34290" rIns="68580" bIns="34290" anchor="ctr" anchorCtr="1" forceAA="0" compatLnSpc="1">
                <a:normAutofit/>
              </a:bodyPr>
              <a:lstStyle/>
              <a:p>
                <a:pPr algn="ctr"/>
                <a:r>
                  <a:rPr lang="en-US" altLang="zh-CN" sz="1200">
                    <a:solidFill>
                      <a:schemeClr val="bg1">
                        <a:lumMod val="100000"/>
                      </a:schemeClr>
                    </a:solidFill>
                    <a:latin typeface="Impact" panose="020B0806030902050204" pitchFamily="34" charset="0"/>
                  </a:rPr>
                  <a:t>03</a:t>
                </a:r>
                <a:endParaRPr lang="en-US" altLang="zh-CN" sz="1200">
                  <a:solidFill>
                    <a:schemeClr val="bg1">
                      <a:lumMod val="100000"/>
                    </a:schemeClr>
                  </a:solidFill>
                  <a:latin typeface="Impact" panose="020B0806030902050204" pitchFamily="34" charset="0"/>
                </a:endParaRPr>
              </a:p>
            </p:txBody>
          </p:sp>
        </p:grpSp>
        <p:grpSp>
          <p:nvGrpSpPr>
            <p:cNvPr id="46" name="iślîdê"/>
            <p:cNvGrpSpPr/>
            <p:nvPr/>
          </p:nvGrpSpPr>
          <p:grpSpPr>
            <a:xfrm>
              <a:off x="4907868" y="4617000"/>
              <a:ext cx="595872" cy="595872"/>
              <a:chOff x="5283304" y="4061816"/>
              <a:chExt cx="595872" cy="595872"/>
            </a:xfrm>
            <a:solidFill>
              <a:schemeClr val="bg1">
                <a:lumMod val="65000"/>
              </a:schemeClr>
            </a:solidFill>
          </p:grpSpPr>
          <p:sp>
            <p:nvSpPr>
              <p:cNvPr id="59" name="iṥlíḍe"/>
              <p:cNvSpPr/>
              <p:nvPr/>
            </p:nvSpPr>
            <p:spPr bwMode="auto">
              <a:xfrm rot="2691234">
                <a:off x="5283304" y="4061816"/>
                <a:ext cx="595872" cy="595872"/>
              </a:xfrm>
              <a:prstGeom prst="teardrop">
                <a:avLst/>
              </a:prstGeom>
              <a:grpFill/>
              <a:ln w="19050">
                <a:noFill/>
                <a:round/>
              </a:ln>
            </p:spPr>
            <p:txBody>
              <a:bodyPr anchor="ctr"/>
              <a:lstStyle/>
              <a:p>
                <a:pPr algn="ctr"/>
                <a:endParaRPr sz="1050"/>
              </a:p>
            </p:txBody>
          </p:sp>
          <p:sp>
            <p:nvSpPr>
              <p:cNvPr id="60" name="íS1ïḑè"/>
              <p:cNvSpPr/>
              <p:nvPr/>
            </p:nvSpPr>
            <p:spPr bwMode="auto">
              <a:xfrm>
                <a:off x="5298039" y="4072690"/>
                <a:ext cx="574124" cy="574124"/>
              </a:xfrm>
              <a:prstGeom prst="ellipse">
                <a:avLst/>
              </a:prstGeom>
              <a:grpFill/>
              <a:ln w="19050">
                <a:noFill/>
                <a:round/>
              </a:ln>
            </p:spPr>
            <p:txBody>
              <a:bodyPr rot="0" spcFirstLastPara="0" vert="horz" wrap="none" lIns="68580" tIns="34290" rIns="68580" bIns="34290" anchor="ctr" anchorCtr="1" forceAA="0" compatLnSpc="1">
                <a:normAutofit/>
              </a:bodyPr>
              <a:lstStyle/>
              <a:p>
                <a:pPr algn="ctr"/>
                <a:r>
                  <a:rPr lang="en-US" altLang="zh-CN" sz="1200">
                    <a:solidFill>
                      <a:schemeClr val="bg1">
                        <a:lumMod val="100000"/>
                      </a:schemeClr>
                    </a:solidFill>
                    <a:latin typeface="Impact" panose="020B0806030902050204" pitchFamily="34" charset="0"/>
                  </a:rPr>
                  <a:t>04</a:t>
                </a:r>
                <a:endParaRPr lang="en-US" altLang="zh-CN" sz="1200">
                  <a:solidFill>
                    <a:schemeClr val="bg1">
                      <a:lumMod val="100000"/>
                    </a:schemeClr>
                  </a:solidFill>
                  <a:latin typeface="Impact" panose="020B0806030902050204" pitchFamily="34" charset="0"/>
                </a:endParaRPr>
              </a:p>
            </p:txBody>
          </p:sp>
        </p:grpSp>
        <p:sp>
          <p:nvSpPr>
            <p:cNvPr id="48" name="išlîḋe"/>
            <p:cNvSpPr/>
            <p:nvPr/>
          </p:nvSpPr>
          <p:spPr bwMode="auto">
            <a:xfrm>
              <a:off x="6096000" y="190039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zh-CN" sz="1050" b="1" dirty="0" smtClean="0"/>
                <a:t>无人驾驶感知</a:t>
              </a:r>
              <a:r>
                <a:rPr lang="zh-CN" altLang="en-US" sz="1050" b="1" dirty="0" smtClean="0"/>
                <a:t>系统概述</a:t>
              </a:r>
              <a:endParaRPr lang="en-US" altLang="zh-CN" sz="1050" b="1" dirty="0"/>
            </a:p>
          </p:txBody>
        </p:sp>
        <p:sp>
          <p:nvSpPr>
            <p:cNvPr id="49" name="î$ḻîďê"/>
            <p:cNvSpPr/>
            <p:nvPr/>
          </p:nvSpPr>
          <p:spPr bwMode="auto">
            <a:xfrm>
              <a:off x="6096000" y="283772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endParaRPr lang="en-US" altLang="zh-CN" sz="1050" b="1" dirty="0"/>
            </a:p>
          </p:txBody>
        </p:sp>
        <p:sp>
          <p:nvSpPr>
            <p:cNvPr id="50" name="íşḻîdè"/>
            <p:cNvSpPr/>
            <p:nvPr/>
          </p:nvSpPr>
          <p:spPr bwMode="auto">
            <a:xfrm>
              <a:off x="6096000" y="377505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endParaRPr lang="en-US" altLang="zh-CN" sz="1050" b="1" dirty="0"/>
            </a:p>
          </p:txBody>
        </p:sp>
        <p:cxnSp>
          <p:nvCxnSpPr>
            <p:cNvPr id="53" name="直接连接符 52"/>
            <p:cNvCxnSpPr/>
            <p:nvPr/>
          </p:nvCxnSpPr>
          <p:spPr>
            <a:xfrm>
              <a:off x="6286500" y="2632088"/>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286500" y="3559189"/>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286500" y="4486290"/>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286500" y="5413391"/>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userDrawn="1"/>
        </p:nvSpPr>
        <p:spPr>
          <a:xfrm>
            <a:off x="7176135" y="4708208"/>
            <a:ext cx="1796415" cy="206375"/>
          </a:xfrm>
          <a:prstGeom prst="rect">
            <a:avLst/>
          </a:prstGeom>
          <a:noFill/>
        </p:spPr>
        <p:txBody>
          <a:bodyPr wrap="square" rtlCol="0">
            <a:spAutoFit/>
          </a:bodyPr>
          <a:lstStyle/>
          <a:p>
            <a:pPr algn="r"/>
            <a:r>
              <a:rPr lang="zh-CN" altLang="en-US" sz="750">
                <a:solidFill>
                  <a:schemeClr val="tx2"/>
                </a:solidFill>
                <a:latin typeface="HelveticaNeueLT Std Thin" panose="020B0403020202020204" charset="0"/>
                <a:cs typeface="HelveticaNeueLT Std Thin" panose="020B0403020202020204" charset="0"/>
              </a:rPr>
              <a:t>julyedu.com</a:t>
            </a:r>
            <a:endParaRPr lang="zh-CN" altLang="en-US" sz="750">
              <a:solidFill>
                <a:schemeClr val="tx2"/>
              </a:solidFill>
              <a:latin typeface="HelveticaNeueLT Std Thin" panose="020B0403020202020204" charset="0"/>
              <a:cs typeface="HelveticaNeueLT Std Thin" panose="020B0403020202020204" charset="0"/>
            </a:endParaRPr>
          </a:p>
        </p:txBody>
      </p:sp>
      <p:sp>
        <p:nvSpPr>
          <p:cNvPr id="47" name="išlîḋe"/>
          <p:cNvSpPr/>
          <p:nvPr/>
        </p:nvSpPr>
        <p:spPr bwMode="auto">
          <a:xfrm>
            <a:off x="4572000" y="2166841"/>
            <a:ext cx="4068364" cy="32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en-US" altLang="en-US" sz="1050" b="1" dirty="0" smtClean="0"/>
              <a:t>静态环境感知与分割算法</a:t>
            </a:r>
            <a:endParaRPr lang="en-US" altLang="zh-CN" sz="105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典型算法结构</a:t>
            </a:r>
            <a:endParaRPr lang="en-US" altLang="en-US"/>
          </a:p>
        </p:txBody>
      </p:sp>
      <p:sp>
        <p:nvSpPr>
          <p:cNvPr id="3" name="Content Placeholder 2"/>
          <p:cNvSpPr>
            <a:spLocks noGrp="1"/>
          </p:cNvSpPr>
          <p:nvPr>
            <p:ph idx="1"/>
          </p:nvPr>
        </p:nvSpPr>
        <p:spPr/>
        <p:txBody>
          <a:bodyPr/>
          <a:p>
            <a:endParaRPr lang="en-US" altLang="en-US"/>
          </a:p>
        </p:txBody>
      </p:sp>
      <p:pic>
        <p:nvPicPr>
          <p:cNvPr id="4" name="Picture 3"/>
          <p:cNvPicPr>
            <a:picLocks noChangeAspect="1"/>
          </p:cNvPicPr>
          <p:nvPr/>
        </p:nvPicPr>
        <p:blipFill>
          <a:blip r:embed="rId1"/>
          <a:stretch>
            <a:fillRect/>
          </a:stretch>
        </p:blipFill>
        <p:spPr>
          <a:xfrm>
            <a:off x="1202690" y="1275080"/>
            <a:ext cx="7160895" cy="3157855"/>
          </a:xfrm>
          <a:prstGeom prst="rect">
            <a:avLst/>
          </a:prstGeom>
        </p:spPr>
      </p:pic>
      <p:sp>
        <p:nvSpPr>
          <p:cNvPr id="5" name="Text Box 4"/>
          <p:cNvSpPr txBox="1"/>
          <p:nvPr/>
        </p:nvSpPr>
        <p:spPr>
          <a:xfrm>
            <a:off x="1316355" y="4594860"/>
            <a:ext cx="6656070" cy="245110"/>
          </a:xfrm>
          <a:prstGeom prst="rect">
            <a:avLst/>
          </a:prstGeom>
          <a:noFill/>
        </p:spPr>
        <p:txBody>
          <a:bodyPr wrap="square" rtlCol="0">
            <a:spAutoFit/>
          </a:bodyPr>
          <a:p>
            <a:r>
              <a:rPr lang="en-US" altLang="en-US" sz="1000"/>
              <a:t>图片来源：</a:t>
            </a:r>
            <a:r>
              <a:rPr lang="en-US" sz="1000"/>
              <a:t>https://blog.csdn.net/Julialove102123/article/details/80493066</a:t>
            </a:r>
            <a:endParaRPr lang="en-US"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FCN</a:t>
            </a:r>
            <a:endParaRPr lang="en-US" altLang="en-US"/>
          </a:p>
        </p:txBody>
      </p:sp>
      <p:sp>
        <p:nvSpPr>
          <p:cNvPr id="3" name="Content Placeholder 2"/>
          <p:cNvSpPr>
            <a:spLocks noGrp="1"/>
          </p:cNvSpPr>
          <p:nvPr>
            <p:ph idx="1"/>
          </p:nvPr>
        </p:nvSpPr>
        <p:spPr>
          <a:xfrm>
            <a:off x="385445" y="913130"/>
            <a:ext cx="4721225" cy="3394710"/>
          </a:xfrm>
        </p:spPr>
        <p:txBody>
          <a:bodyPr/>
          <a:p>
            <a:r>
              <a:rPr lang="en-US" altLang="en-US" sz="1200"/>
              <a:t>首次将深度学习引入图片语义分割</a:t>
            </a:r>
            <a:endParaRPr lang="en-US" altLang="en-US" sz="1200"/>
          </a:p>
          <a:p>
            <a:r>
              <a:rPr lang="en-US" altLang="en-US" sz="1200"/>
              <a:t>主要贡献：</a:t>
            </a:r>
            <a:endParaRPr lang="en-US" altLang="en-US" sz="1200"/>
          </a:p>
          <a:p>
            <a:pPr lvl="1"/>
            <a:r>
              <a:rPr lang="en-US" altLang="en-US" sz="1200"/>
              <a:t>提出全卷积网络：将全连接层替换成了全卷积层（全链接等效为卷积核是输入特征大小的卷积），使得网络可以接受任意大小的图片，并输出和原图一样大小的特征图。只有这样，才能为每个像素做分类。</a:t>
            </a:r>
            <a:endParaRPr lang="en-US" altLang="en-US" sz="1200"/>
          </a:p>
          <a:p>
            <a:pPr lvl="1"/>
            <a:r>
              <a:rPr lang="en-US" altLang="en-US" sz="1200"/>
              <a:t>使用反卷积层（Deconvolution）做上采样：特征图一般只有原图的几分之一大小。想要映射回原图大小必须对特征图进行上采样。作者使用反卷积来做上采样。 虽然名字叫反卷积层，但其实它并不是卷积的逆操作，更合适的名字叫做转置卷积（Transposed Convolution），作用是从小的特征图卷出大的特征图。反卷积和卷积类似，都是相乘相加的运算。只不过后者是多对一，前者是一对多。而反卷积的前向和后向传播，只用颠倒卷积的前后向传播即可。</a:t>
            </a:r>
            <a:endParaRPr lang="en-US" altLang="en-US" sz="1200"/>
          </a:p>
          <a:p>
            <a:pPr lvl="1"/>
            <a:r>
              <a:rPr lang="en-US" altLang="en-US" sz="1200"/>
              <a:t>Skip Layer：</a:t>
            </a:r>
            <a:r>
              <a:rPr lang="en-US" altLang="en-US" sz="1200">
                <a:sym typeface="+mn-ea"/>
              </a:rPr>
              <a:t>Skip的目的</a:t>
            </a:r>
            <a:r>
              <a:rPr lang="en-US" altLang="en-US" sz="1200"/>
              <a:t>就是特征融合。如果将全卷积之后的结果直接上采样得到的结果是很粗糙的，所以作者将不同池化层的结果进行上采样之后融合在做像素分类。不同上采样结构得到的结果对比如右图。当然，也可以将pool1,pool2的输出再上采样输出。不过，作者说这样得到的结果提升并不大</a:t>
            </a:r>
            <a:endParaRPr lang="en-US" altLang="en-US" sz="1200"/>
          </a:p>
          <a:p>
            <a:r>
              <a:rPr lang="en-US" altLang="en-US" sz="1200"/>
              <a:t>论文《</a:t>
            </a:r>
            <a:r>
              <a:rPr lang="en-US" sz="1200">
                <a:sym typeface="+mn-ea"/>
              </a:rPr>
              <a:t>Fully Convolutional Networks for Semantic Segmentation</a:t>
            </a:r>
            <a:r>
              <a:rPr lang="en-US" altLang="en-US" sz="1200"/>
              <a:t>》</a:t>
            </a:r>
            <a:endParaRPr lang="en-US" altLang="en-US" sz="1200"/>
          </a:p>
          <a:p>
            <a:endParaRPr lang="en-US" altLang="en-US" sz="1200"/>
          </a:p>
        </p:txBody>
      </p:sp>
      <p:pic>
        <p:nvPicPr>
          <p:cNvPr id="6" name="Picture 5"/>
          <p:cNvPicPr>
            <a:picLocks noChangeAspect="1"/>
          </p:cNvPicPr>
          <p:nvPr/>
        </p:nvPicPr>
        <p:blipFill>
          <a:blip r:embed="rId1"/>
          <a:stretch>
            <a:fillRect/>
          </a:stretch>
        </p:blipFill>
        <p:spPr>
          <a:xfrm>
            <a:off x="5191125" y="205740"/>
            <a:ext cx="3837940" cy="1314450"/>
          </a:xfrm>
          <a:prstGeom prst="rect">
            <a:avLst/>
          </a:prstGeom>
        </p:spPr>
      </p:pic>
      <p:pic>
        <p:nvPicPr>
          <p:cNvPr id="8" name="Picture 7"/>
          <p:cNvPicPr>
            <a:picLocks noChangeAspect="1"/>
          </p:cNvPicPr>
          <p:nvPr/>
        </p:nvPicPr>
        <p:blipFill>
          <a:blip r:embed="rId2"/>
          <a:stretch>
            <a:fillRect/>
          </a:stretch>
        </p:blipFill>
        <p:spPr>
          <a:xfrm>
            <a:off x="5592445" y="1637030"/>
            <a:ext cx="2714625" cy="1868805"/>
          </a:xfrm>
          <a:prstGeom prst="rect">
            <a:avLst/>
          </a:prstGeom>
        </p:spPr>
      </p:pic>
      <p:pic>
        <p:nvPicPr>
          <p:cNvPr id="9" name="Picture 8"/>
          <p:cNvPicPr>
            <a:picLocks noChangeAspect="1"/>
          </p:cNvPicPr>
          <p:nvPr/>
        </p:nvPicPr>
        <p:blipFill>
          <a:blip r:embed="rId3"/>
          <a:stretch>
            <a:fillRect/>
          </a:stretch>
        </p:blipFill>
        <p:spPr>
          <a:xfrm>
            <a:off x="5410835" y="3592195"/>
            <a:ext cx="3275965" cy="13792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U-Net</a:t>
            </a:r>
            <a:endParaRPr lang="en-US" altLang="en-US"/>
          </a:p>
        </p:txBody>
      </p:sp>
      <p:sp>
        <p:nvSpPr>
          <p:cNvPr id="3" name="Content Placeholder 2"/>
          <p:cNvSpPr>
            <a:spLocks noGrp="1"/>
          </p:cNvSpPr>
          <p:nvPr>
            <p:ph idx="1"/>
          </p:nvPr>
        </p:nvSpPr>
        <p:spPr/>
        <p:txBody>
          <a:bodyPr/>
          <a:p>
            <a:r>
              <a:rPr lang="en-US" altLang="en-US" sz="1400"/>
              <a:t>U-Net是原作者参加ISBI Challenge提出的一种分割网络，能够适应很小的训练集（大约30张图）。U-Net与FCN都是很小的分割网络，既没有使用空洞卷积，也没有后接CRF，结构简单。</a:t>
            </a:r>
            <a:endParaRPr lang="en-US" altLang="en-US" sz="1400"/>
          </a:p>
          <a:p>
            <a:r>
              <a:rPr lang="en-US" altLang="en-US" sz="1400"/>
              <a:t>整个U-Net网络结构如图，类似于一个U字母：首先进行Conv+Pooling下采样,然后Deconv反卷积进行上采样,crop之前的低层feature map进行融合,然后再次上采样。重复这个过程，直到获得输出388x388x2的feature map，最后经过softmax获得output segment map。总体来说与FCN思路非常类似。</a:t>
            </a:r>
            <a:endParaRPr lang="en-US" altLang="en-US" sz="1400"/>
          </a:p>
          <a:p>
            <a:r>
              <a:rPr lang="en-US" altLang="en-US" sz="1400"/>
              <a:t>与FCN逐点相加不同，U-Net采用将特征在channel维度拼接在一起，形成更“厚”的特征。</a:t>
            </a:r>
            <a:endParaRPr lang="en-US" altLang="en-US" sz="1400"/>
          </a:p>
        </p:txBody>
      </p:sp>
      <p:pic>
        <p:nvPicPr>
          <p:cNvPr id="4" name="Picture 3"/>
          <p:cNvPicPr>
            <a:picLocks noChangeAspect="1"/>
          </p:cNvPicPr>
          <p:nvPr/>
        </p:nvPicPr>
        <p:blipFill>
          <a:blip r:embed="rId1"/>
          <a:stretch>
            <a:fillRect/>
          </a:stretch>
        </p:blipFill>
        <p:spPr>
          <a:xfrm>
            <a:off x="5074285" y="2732405"/>
            <a:ext cx="3612515" cy="24079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SegNet/DeconvNet</a:t>
            </a:r>
            <a:endParaRPr lang="en-US"/>
          </a:p>
        </p:txBody>
      </p:sp>
      <p:sp>
        <p:nvSpPr>
          <p:cNvPr id="3" name="Content Placeholder 2"/>
          <p:cNvSpPr>
            <a:spLocks noGrp="1"/>
          </p:cNvSpPr>
          <p:nvPr>
            <p:ph idx="1"/>
          </p:nvPr>
        </p:nvSpPr>
        <p:spPr>
          <a:xfrm>
            <a:off x="457200" y="1200150"/>
            <a:ext cx="2993390" cy="3394710"/>
          </a:xfrm>
        </p:spPr>
        <p:txBody>
          <a:bodyPr/>
          <a:p>
            <a:r>
              <a:rPr lang="en-US" altLang="en-US" sz="1600"/>
              <a:t>更好的上采样模式：采用类似自编码器的对称结构，先编码再解码。</a:t>
            </a:r>
            <a:endParaRPr lang="en-US" altLang="en-US" sz="1600"/>
          </a:p>
          <a:p>
            <a:r>
              <a:rPr lang="en-US" altLang="en-US" sz="1600"/>
              <a:t>反卷积和上池化</a:t>
            </a:r>
            <a:endParaRPr lang="en-US" altLang="en-US" sz="1600"/>
          </a:p>
          <a:p>
            <a:pPr lvl="1"/>
            <a:r>
              <a:rPr lang="en-US" altLang="en-US" sz="1400"/>
              <a:t>反卷积同上</a:t>
            </a:r>
            <a:endParaRPr lang="en-US" altLang="en-US" sz="1400"/>
          </a:p>
          <a:p>
            <a:pPr lvl="1"/>
            <a:r>
              <a:rPr lang="en-US" altLang="en-US" sz="1400"/>
              <a:t>上池化的实现主要在于池化时记住输出值的位置，在上池化时再将这个值填回原来的位置，其他位置填0</a:t>
            </a:r>
            <a:endParaRPr lang="en-US" altLang="en-US" sz="1400"/>
          </a:p>
        </p:txBody>
      </p:sp>
      <p:pic>
        <p:nvPicPr>
          <p:cNvPr id="4" name="Picture 3"/>
          <p:cNvPicPr>
            <a:picLocks noChangeAspect="1"/>
          </p:cNvPicPr>
          <p:nvPr/>
        </p:nvPicPr>
        <p:blipFill>
          <a:blip r:embed="rId1"/>
          <a:stretch>
            <a:fillRect/>
          </a:stretch>
        </p:blipFill>
        <p:spPr>
          <a:xfrm>
            <a:off x="249555" y="3939540"/>
            <a:ext cx="2872105" cy="983615"/>
          </a:xfrm>
          <a:prstGeom prst="rect">
            <a:avLst/>
          </a:prstGeom>
        </p:spPr>
      </p:pic>
      <p:pic>
        <p:nvPicPr>
          <p:cNvPr id="5" name="Picture 4"/>
          <p:cNvPicPr>
            <a:picLocks noChangeAspect="1"/>
          </p:cNvPicPr>
          <p:nvPr/>
        </p:nvPicPr>
        <p:blipFill>
          <a:blip r:embed="rId2"/>
          <a:stretch>
            <a:fillRect/>
          </a:stretch>
        </p:blipFill>
        <p:spPr>
          <a:xfrm>
            <a:off x="3178175" y="3939540"/>
            <a:ext cx="2932430" cy="927735"/>
          </a:xfrm>
          <a:prstGeom prst="rect">
            <a:avLst/>
          </a:prstGeom>
        </p:spPr>
      </p:pic>
      <p:pic>
        <p:nvPicPr>
          <p:cNvPr id="6" name="Picture 5"/>
          <p:cNvPicPr>
            <a:picLocks noChangeAspect="1"/>
          </p:cNvPicPr>
          <p:nvPr/>
        </p:nvPicPr>
        <p:blipFill>
          <a:blip r:embed="rId3"/>
          <a:stretch>
            <a:fillRect/>
          </a:stretch>
        </p:blipFill>
        <p:spPr>
          <a:xfrm>
            <a:off x="4095115" y="821690"/>
            <a:ext cx="4131310" cy="1563370"/>
          </a:xfrm>
          <a:prstGeom prst="rect">
            <a:avLst/>
          </a:prstGeom>
        </p:spPr>
      </p:pic>
      <p:pic>
        <p:nvPicPr>
          <p:cNvPr id="7" name="Picture 6"/>
          <p:cNvPicPr>
            <a:picLocks noChangeAspect="1"/>
          </p:cNvPicPr>
          <p:nvPr/>
        </p:nvPicPr>
        <p:blipFill>
          <a:blip r:embed="rId4"/>
          <a:stretch>
            <a:fillRect/>
          </a:stretch>
        </p:blipFill>
        <p:spPr>
          <a:xfrm>
            <a:off x="4051300" y="2527935"/>
            <a:ext cx="4543425" cy="1294765"/>
          </a:xfrm>
          <a:prstGeom prst="rect">
            <a:avLst/>
          </a:prstGeom>
        </p:spPr>
      </p:pic>
      <p:sp>
        <p:nvSpPr>
          <p:cNvPr id="8" name="Text Box 7"/>
          <p:cNvSpPr txBox="1"/>
          <p:nvPr/>
        </p:nvSpPr>
        <p:spPr>
          <a:xfrm>
            <a:off x="5605780" y="2139950"/>
            <a:ext cx="902970" cy="245110"/>
          </a:xfrm>
          <a:prstGeom prst="rect">
            <a:avLst/>
          </a:prstGeom>
          <a:noFill/>
        </p:spPr>
        <p:txBody>
          <a:bodyPr wrap="square" rtlCol="0">
            <a:spAutoFit/>
          </a:bodyPr>
          <a:p>
            <a:r>
              <a:rPr lang="en-US" sz="1000"/>
              <a:t>DeconvNet</a:t>
            </a:r>
            <a:endParaRPr lang="en-US" sz="1000"/>
          </a:p>
        </p:txBody>
      </p:sp>
      <p:sp>
        <p:nvSpPr>
          <p:cNvPr id="9" name="Text Box 8"/>
          <p:cNvSpPr txBox="1"/>
          <p:nvPr/>
        </p:nvSpPr>
        <p:spPr>
          <a:xfrm>
            <a:off x="5777230" y="3761105"/>
            <a:ext cx="902970" cy="245110"/>
          </a:xfrm>
          <a:prstGeom prst="rect">
            <a:avLst/>
          </a:prstGeom>
          <a:noFill/>
        </p:spPr>
        <p:txBody>
          <a:bodyPr wrap="square" rtlCol="0">
            <a:spAutoFit/>
          </a:bodyPr>
          <a:p>
            <a:r>
              <a:rPr lang="en-US" altLang="en-US" sz="1000"/>
              <a:t>Seg</a:t>
            </a:r>
            <a:r>
              <a:rPr lang="en-US" sz="1000"/>
              <a:t>Net</a:t>
            </a:r>
            <a:endParaRPr lang="en-US"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DeepLab</a:t>
            </a:r>
            <a:endParaRPr lang="en-US"/>
          </a:p>
        </p:txBody>
      </p:sp>
      <p:sp>
        <p:nvSpPr>
          <p:cNvPr id="3" name="Content Placeholder 2"/>
          <p:cNvSpPr>
            <a:spLocks noGrp="1"/>
          </p:cNvSpPr>
          <p:nvPr>
            <p:ph idx="1"/>
          </p:nvPr>
        </p:nvSpPr>
        <p:spPr/>
        <p:txBody>
          <a:bodyPr/>
          <a:p>
            <a:r>
              <a:rPr lang="en-US" sz="1200"/>
              <a:t>DeepLab有v1 v2 v3，</a:t>
            </a:r>
            <a:r>
              <a:rPr lang="en-US" altLang="en-US" sz="1200"/>
              <a:t>其中v1是《</a:t>
            </a:r>
            <a:r>
              <a:rPr lang="en-US" sz="1200"/>
              <a:t>DeepLab: Semantic Image Segmentation with Deep Convolutional Nets, Atrous Convolution, and Fully Connected CRFs</a:t>
            </a:r>
            <a:r>
              <a:rPr lang="en-US" altLang="en-US" sz="1200"/>
              <a:t>》</a:t>
            </a:r>
            <a:r>
              <a:rPr lang="en-US" sz="1200"/>
              <a:t>这一系列论文引入了以下几点比较重要的方法：</a:t>
            </a:r>
            <a:endParaRPr lang="en-US" sz="1200"/>
          </a:p>
          <a:p>
            <a:pPr lvl="1"/>
            <a:r>
              <a:rPr lang="en-US" sz="1050"/>
              <a:t>Dilated</a:t>
            </a:r>
            <a:r>
              <a:rPr lang="en-US" altLang="en-US" sz="1050"/>
              <a:t>/</a:t>
            </a:r>
            <a:r>
              <a:rPr lang="en-US" sz="1050"/>
              <a:t>Atrous Convolution</a:t>
            </a:r>
            <a:r>
              <a:rPr lang="en-US" altLang="en-US" sz="1050"/>
              <a:t>：</a:t>
            </a:r>
            <a:r>
              <a:rPr lang="en-US" altLang="en-US" sz="1050">
                <a:sym typeface="+mn-ea"/>
              </a:rPr>
              <a:t>空洞卷积？</a:t>
            </a:r>
            <a:endParaRPr lang="en-US" altLang="en-US" sz="1050"/>
          </a:p>
          <a:p>
            <a:pPr lvl="2"/>
            <a:r>
              <a:rPr lang="en-US" altLang="en-US" sz="900"/>
              <a:t>引入原因分析：为了保证之后输出的尺寸不至于太小，FCN的作者在第一层直接对原图加了100的padding，可想而知这会引入噪声。 还有没有其他思路来保证输出的尺寸不会太小？ 可能有人会想到减少池化层，理论上是可行的，但是这样做改变了原来的网络结构不能用旧模型的参数来fine-tune了。Deeplab使用了一个非常优雅的做法：将pooling的stride改为1再加上 1 padding。这样池化后的图片尺寸并未减小，并且依然保留了池化整合特征的特性。但是，因为池化层变了，后面的卷积的感受野也对应的改变了，这样也不能进行fine-tune。所以Deeplab提出了一种新的带孔的卷积（</a:t>
            </a:r>
            <a:r>
              <a:rPr lang="en-US" sz="900">
                <a:sym typeface="+mn-ea"/>
              </a:rPr>
              <a:t>Dilated</a:t>
            </a:r>
            <a:r>
              <a:rPr lang="en-US" altLang="en-US" sz="900">
                <a:sym typeface="+mn-ea"/>
              </a:rPr>
              <a:t>/</a:t>
            </a:r>
            <a:r>
              <a:rPr lang="en-US" altLang="en-US" sz="900"/>
              <a:t>Atrous Convolution）能够保证这样的池化后的感受野不变，从而可以fine tune，同时也能保证输出的结果更加精细</a:t>
            </a:r>
            <a:endParaRPr lang="en-US" altLang="en-US" sz="900"/>
          </a:p>
          <a:p>
            <a:pPr lvl="2"/>
            <a:r>
              <a:rPr lang="en-US" altLang="en-US" sz="900"/>
              <a:t>原理： 实际上就是普通的卷积核中间插入了几个洞，运算跟普通卷积保持一样，好处是感受野更大(比如3x3卷积的视野是3x3，插入一个洞之后的视野是5x5). 视野变大的作用是特征图缩小到同样倍数的情况下可以掌握更多图像的全局信息，这在语义分割中很重要。 参考：各种卷积演示 https://github.com/vdumoulin/conv_arithmetic/blob/master/README.md  </a:t>
            </a:r>
            <a:endParaRPr lang="en-US" altLang="en-US" sz="900"/>
          </a:p>
        </p:txBody>
      </p:sp>
      <p:pic>
        <p:nvPicPr>
          <p:cNvPr id="4" name="Picture 3"/>
          <p:cNvPicPr>
            <a:picLocks noChangeAspect="1"/>
          </p:cNvPicPr>
          <p:nvPr/>
        </p:nvPicPr>
        <p:blipFill>
          <a:blip r:embed="rId1"/>
          <a:stretch>
            <a:fillRect/>
          </a:stretch>
        </p:blipFill>
        <p:spPr>
          <a:xfrm>
            <a:off x="5895340" y="3933190"/>
            <a:ext cx="3188970" cy="1001395"/>
          </a:xfrm>
          <a:prstGeom prst="rect">
            <a:avLst/>
          </a:prstGeom>
        </p:spPr>
      </p:pic>
      <p:pic>
        <p:nvPicPr>
          <p:cNvPr id="5" name="Picture 4"/>
          <p:cNvPicPr>
            <a:picLocks noChangeAspect="1"/>
          </p:cNvPicPr>
          <p:nvPr/>
        </p:nvPicPr>
        <p:blipFill>
          <a:blip r:embed="rId2"/>
          <a:stretch>
            <a:fillRect/>
          </a:stretch>
        </p:blipFill>
        <p:spPr>
          <a:xfrm>
            <a:off x="4306570" y="3653155"/>
            <a:ext cx="1386205" cy="1337310"/>
          </a:xfrm>
          <a:prstGeom prst="rect">
            <a:avLst/>
          </a:prstGeom>
        </p:spPr>
      </p:pic>
      <p:pic>
        <p:nvPicPr>
          <p:cNvPr id="7" name="Picture 6"/>
          <p:cNvPicPr>
            <a:picLocks noChangeAspect="1"/>
          </p:cNvPicPr>
          <p:nvPr/>
        </p:nvPicPr>
        <p:blipFill>
          <a:blip r:embed="rId3"/>
          <a:stretch>
            <a:fillRect/>
          </a:stretch>
        </p:blipFill>
        <p:spPr>
          <a:xfrm>
            <a:off x="949960" y="3272155"/>
            <a:ext cx="2745105" cy="1587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PSPNet</a:t>
            </a:r>
            <a:endParaRPr lang="en-US" altLang="en-US"/>
          </a:p>
        </p:txBody>
      </p:sp>
      <p:sp>
        <p:nvSpPr>
          <p:cNvPr id="3" name="Content Placeholder 2"/>
          <p:cNvSpPr>
            <a:spLocks noGrp="1"/>
          </p:cNvSpPr>
          <p:nvPr>
            <p:ph idx="1"/>
          </p:nvPr>
        </p:nvSpPr>
        <p:spPr/>
        <p:txBody>
          <a:bodyPr/>
          <a:p>
            <a:endParaRPr lang="en-US" sz="1600">
              <a:sym typeface="+mn-ea"/>
            </a:endParaRPr>
          </a:p>
          <a:p>
            <a:r>
              <a:rPr lang="en-US" sz="1600">
                <a:sym typeface="+mn-ea"/>
              </a:rPr>
              <a:t>Pyramid Scene Parsing Network核心贡献是Global Pyramid Pooling</a:t>
            </a:r>
            <a:r>
              <a:rPr lang="en-US" altLang="en-US" sz="1600">
                <a:sym typeface="+mn-ea"/>
              </a:rPr>
              <a:t>（全局金字塔池化）</a:t>
            </a:r>
            <a:endParaRPr lang="en-US" altLang="en-US" sz="1600">
              <a:sym typeface="+mn-ea"/>
            </a:endParaRPr>
          </a:p>
          <a:p>
            <a:pPr lvl="1"/>
            <a:r>
              <a:rPr lang="en-US" altLang="en-US" sz="1400">
                <a:sym typeface="+mn-ea"/>
              </a:rPr>
              <a:t>它将特征图缩放到几个不同的尺寸，上采用后与之前特征进行融合。使得特征具有更好地全局和多尺度信息，对区分不同类别有帮助（不仅是语义分割，金字塔多尺度特征对于各类视觉问题都挺有用的）</a:t>
            </a:r>
            <a:endParaRPr lang="en-US" altLang="en-US" sz="1400">
              <a:sym typeface="+mn-ea"/>
            </a:endParaRPr>
          </a:p>
          <a:p>
            <a:pPr lvl="1"/>
            <a:r>
              <a:rPr lang="en-US" altLang="en-US" sz="1400">
                <a:sym typeface="+mn-ea"/>
              </a:rPr>
              <a:t>1x1 conv in Pyramid Pooling Module to reduce reduce the dimension of context representation</a:t>
            </a:r>
            <a:endParaRPr lang="en-US" altLang="en-US" sz="1400">
              <a:sym typeface="+mn-ea"/>
            </a:endParaRPr>
          </a:p>
          <a:p>
            <a:pPr lvl="1"/>
            <a:r>
              <a:rPr lang="en-US" altLang="en-US" sz="1400">
                <a:sym typeface="+mn-ea"/>
              </a:rPr>
              <a:t>Use dilated conv ResNet</a:t>
            </a:r>
            <a:endParaRPr lang="en-US" altLang="en-US" sz="1400">
              <a:sym typeface="+mn-ea"/>
            </a:endParaRPr>
          </a:p>
          <a:p>
            <a:pPr lvl="1"/>
            <a:endParaRPr lang="en-US" altLang="en-US" sz="1400">
              <a:sym typeface="+mn-ea"/>
            </a:endParaRPr>
          </a:p>
          <a:p>
            <a:endParaRPr lang="en-US" sz="1600"/>
          </a:p>
        </p:txBody>
      </p:sp>
      <p:pic>
        <p:nvPicPr>
          <p:cNvPr id="4" name="Picture 3"/>
          <p:cNvPicPr>
            <a:picLocks noChangeAspect="1"/>
          </p:cNvPicPr>
          <p:nvPr/>
        </p:nvPicPr>
        <p:blipFill>
          <a:blip r:embed="rId1"/>
          <a:stretch>
            <a:fillRect/>
          </a:stretch>
        </p:blipFill>
        <p:spPr>
          <a:xfrm>
            <a:off x="2308225" y="3163570"/>
            <a:ext cx="6127750" cy="19329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Mask R-CNN</a:t>
            </a:r>
            <a:endParaRPr lang="en-US"/>
          </a:p>
        </p:txBody>
      </p:sp>
      <p:sp>
        <p:nvSpPr>
          <p:cNvPr id="3" name="Content Placeholder 2"/>
          <p:cNvSpPr>
            <a:spLocks noGrp="1"/>
          </p:cNvSpPr>
          <p:nvPr>
            <p:ph idx="1"/>
          </p:nvPr>
        </p:nvSpPr>
        <p:spPr>
          <a:xfrm>
            <a:off x="457200" y="1200150"/>
            <a:ext cx="4046220" cy="3394710"/>
          </a:xfrm>
        </p:spPr>
        <p:txBody>
          <a:bodyPr/>
          <a:p>
            <a:r>
              <a:rPr lang="en-US" altLang="en-US" sz="1000"/>
              <a:t>检测与分割结合：</a:t>
            </a:r>
            <a:endParaRPr lang="en-US" altLang="en-US" sz="1000"/>
          </a:p>
          <a:p>
            <a:pPr lvl="1"/>
            <a:r>
              <a:rPr lang="en-US" altLang="en-US" sz="1000"/>
              <a:t>新增一个分支输出mask. 语义分割(单像素多分类)=框检测(box,多分类)+框内的普通分割(二分类mask)  符合人眼直觉先整块粗分再细化形状。</a:t>
            </a:r>
            <a:endParaRPr lang="en-US" altLang="en-US" sz="1000"/>
          </a:p>
          <a:p>
            <a:pPr lvl="0"/>
            <a:r>
              <a:rPr lang="en-US" altLang="en-US" sz="1000"/>
              <a:t> ROIAlign解决Misalignment 的问题 </a:t>
            </a:r>
            <a:endParaRPr lang="en-US" altLang="en-US" sz="1000"/>
          </a:p>
          <a:p>
            <a:pPr lvl="1"/>
            <a:r>
              <a:rPr lang="en-US" altLang="en-US" sz="1000"/>
              <a:t>Faster R-CNN中的RoiPooling是将输入图像中任意一块区域对应到神经网络特征图中的对应区域。它使用了化整的近似来寻找对应区域，导致对应关系与实际情况有偏移。这个偏移在分类任务中可以容忍，但对于精细度更高的分割则影响较大。 (ROIPooling演示https://github.com/deepsense-ai/roi-pooling)</a:t>
            </a:r>
            <a:endParaRPr lang="en-US" altLang="en-US" sz="1000"/>
          </a:p>
          <a:p>
            <a:pPr lvl="1"/>
            <a:r>
              <a:rPr lang="en-US" altLang="en-US" sz="1000"/>
              <a:t>为了解决这个问题，RoiAlign不再使用化整操作，而是使用线性插值来寻找更精准的对应区域。效果就是可以得到更好地对应。实验也证明了效果不错</a:t>
            </a:r>
            <a:endParaRPr lang="en-US" altLang="en-US" sz="1000"/>
          </a:p>
          <a:p>
            <a:pPr lvl="0"/>
            <a:r>
              <a:rPr lang="en-US" altLang="en-US" sz="1000"/>
              <a:t>Loss Function</a:t>
            </a:r>
            <a:endParaRPr lang="en-US" altLang="en-US" sz="1000"/>
          </a:p>
          <a:p>
            <a:pPr lvl="1"/>
            <a:r>
              <a:rPr lang="en-US" altLang="en-US" sz="1000"/>
              <a:t>分类+回归+mask损失</a:t>
            </a:r>
            <a:endParaRPr lang="en-US" altLang="en-US" sz="1000"/>
          </a:p>
          <a:p>
            <a:pPr lvl="1"/>
            <a:r>
              <a:rPr lang="en-US" altLang="en-US" sz="1000"/>
              <a:t>mask分支和其他的分类分支一样，使用全卷积网络，输出了k类的mask（注意这里mask的输出使用了sigmoid函数通过与阈值0.5作比较输出二值mask）这样避免了类间的竞争，每个类别都专门生成本类的mask.</a:t>
            </a:r>
            <a:endParaRPr lang="en-US" altLang="en-US" sz="1000"/>
          </a:p>
        </p:txBody>
      </p:sp>
      <p:pic>
        <p:nvPicPr>
          <p:cNvPr id="4" name="Picture 3"/>
          <p:cNvPicPr>
            <a:picLocks noChangeAspect="1"/>
          </p:cNvPicPr>
          <p:nvPr/>
        </p:nvPicPr>
        <p:blipFill>
          <a:blip r:embed="rId1"/>
          <a:stretch>
            <a:fillRect/>
          </a:stretch>
        </p:blipFill>
        <p:spPr>
          <a:xfrm>
            <a:off x="7649210" y="93345"/>
            <a:ext cx="1362710" cy="2163445"/>
          </a:xfrm>
          <a:prstGeom prst="rect">
            <a:avLst/>
          </a:prstGeom>
        </p:spPr>
      </p:pic>
      <p:pic>
        <p:nvPicPr>
          <p:cNvPr id="5" name="Picture 4"/>
          <p:cNvPicPr>
            <a:picLocks noChangeAspect="1"/>
          </p:cNvPicPr>
          <p:nvPr/>
        </p:nvPicPr>
        <p:blipFill>
          <a:blip r:embed="rId2"/>
          <a:stretch>
            <a:fillRect/>
          </a:stretch>
        </p:blipFill>
        <p:spPr>
          <a:xfrm>
            <a:off x="4373880" y="2256790"/>
            <a:ext cx="3813175" cy="27165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Segmentation</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ym typeface="+mn-ea"/>
              </a:rPr>
              <a:t>实战</a:t>
            </a:r>
            <a:r>
              <a:rPr lang="en-US" altLang="en-US">
                <a:sym typeface="+mn-ea"/>
              </a:rPr>
              <a:t>基于图片</a:t>
            </a:r>
            <a:r>
              <a:rPr lang="en-US">
                <a:sym typeface="+mn-ea"/>
              </a:rPr>
              <a:t>分割</a:t>
            </a:r>
            <a:r>
              <a:rPr lang="en-US" altLang="en-US">
                <a:sym typeface="+mn-ea"/>
              </a:rPr>
              <a:t>的</a:t>
            </a:r>
            <a:r>
              <a:rPr lang="en-US">
                <a:sym typeface="+mn-ea"/>
              </a:rPr>
              <a:t>车道线检测</a:t>
            </a:r>
            <a:endParaRPr lang="en-US" altLang="en-US">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LaneNet</a:t>
            </a:r>
            <a:endParaRPr lang="en-US"/>
          </a:p>
        </p:txBody>
      </p:sp>
      <p:sp>
        <p:nvSpPr>
          <p:cNvPr id="3" name="Content Placeholder 2"/>
          <p:cNvSpPr>
            <a:spLocks noGrp="1"/>
          </p:cNvSpPr>
          <p:nvPr>
            <p:ph idx="1"/>
          </p:nvPr>
        </p:nvSpPr>
        <p:spPr>
          <a:xfrm>
            <a:off x="457200" y="913130"/>
            <a:ext cx="5410200" cy="3394710"/>
          </a:xfrm>
        </p:spPr>
        <p:txBody>
          <a:bodyPr/>
          <a:p>
            <a:r>
              <a:rPr lang="en-US" altLang="en-US" sz="1400"/>
              <a:t>主要特点：</a:t>
            </a:r>
            <a:endParaRPr lang="en-US" altLang="en-US" sz="1400"/>
          </a:p>
          <a:p>
            <a:pPr lvl="1"/>
            <a:r>
              <a:rPr lang="en-US" altLang="en-US" sz="1225"/>
              <a:t>实例分割来检测车道线</a:t>
            </a:r>
            <a:endParaRPr lang="en-US" altLang="en-US" sz="935"/>
          </a:p>
          <a:p>
            <a:pPr lvl="1"/>
            <a:r>
              <a:rPr lang="en-US" altLang="en-US" sz="1225"/>
              <a:t>更灵活的透视变换：</a:t>
            </a:r>
            <a:endParaRPr lang="en-US" altLang="en-US" sz="1225"/>
          </a:p>
          <a:p>
            <a:pPr lvl="2"/>
            <a:r>
              <a:rPr lang="en-US" altLang="en-US" sz="1050"/>
              <a:t>一般将图像透视变换到鸟橄图，可以进一步优化车道线，固定的透视变换矩阵遇到上下坡就不行了，因此作者提出用CNN学习透视变换</a:t>
            </a:r>
            <a:endParaRPr lang="en-US" altLang="en-US" sz="1050"/>
          </a:p>
          <a:p>
            <a:pPr lvl="2"/>
            <a:r>
              <a:rPr lang="en-US" altLang="en-US" sz="1050"/>
              <a:t>输入RGB图像+分割结果 -&gt; H-Network -&gt; 输出透视变换参数</a:t>
            </a:r>
            <a:endParaRPr lang="en-US" altLang="en-US" sz="1400"/>
          </a:p>
          <a:p>
            <a:r>
              <a:rPr lang="en-US" altLang="en-US" sz="1400">
                <a:sym typeface="+mn-ea"/>
              </a:rPr>
              <a:t>论文：</a:t>
            </a:r>
            <a:r>
              <a:rPr lang="en-US" altLang="en-US" sz="1400">
                <a:sym typeface="+mn-ea"/>
                <a:hlinkClick r:id="rId1" action="ppaction://hlinkfile"/>
              </a:rPr>
              <a:t>《</a:t>
            </a:r>
            <a:r>
              <a:rPr lang="en-US" sz="1400">
                <a:sym typeface="+mn-ea"/>
                <a:hlinkClick r:id="rId1" action="ppaction://hlinkfile"/>
              </a:rPr>
              <a:t>Towards End-to-End Lane Detection: an Instance Segmentation Approach</a:t>
            </a:r>
            <a:r>
              <a:rPr lang="en-US" altLang="en-US" sz="1400">
                <a:sym typeface="+mn-ea"/>
                <a:hlinkClick r:id="rId1" action="ppaction://hlinkfile"/>
              </a:rPr>
              <a:t>》</a:t>
            </a:r>
            <a:endParaRPr lang="en-US" altLang="en-US" sz="1400">
              <a:sym typeface="+mn-ea"/>
            </a:endParaRPr>
          </a:p>
          <a:p>
            <a:r>
              <a:rPr lang="en-US" altLang="en-US" sz="1400">
                <a:sym typeface="+mn-ea"/>
              </a:rPr>
              <a:t>参考：https://maybeshewill-cv.github.io/lanenet-lane-detection/</a:t>
            </a:r>
            <a:endParaRPr lang="en-US" altLang="en-US" sz="1400">
              <a:sym typeface="+mn-ea"/>
            </a:endParaRPr>
          </a:p>
          <a:p>
            <a:r>
              <a:rPr lang="en-US" altLang="en-US" sz="1400">
                <a:sym typeface="+mn-ea"/>
              </a:rPr>
              <a:t>代码：https://github.com/andylei77/lanenet-lane-detection </a:t>
            </a:r>
            <a:endParaRPr lang="en-US" altLang="en-US" sz="1400">
              <a:sym typeface="+mn-ea"/>
            </a:endParaRPr>
          </a:p>
          <a:p>
            <a:r>
              <a:rPr lang="zh-CN" altLang="en-US" sz="1400"/>
              <a:t>车道线检测</a:t>
            </a:r>
            <a:r>
              <a:rPr lang="zh-CN" altLang="en-US" sz="1400"/>
              <a:t>论文集合：</a:t>
            </a:r>
            <a:r>
              <a:rPr lang="en-US" altLang="en-US" sz="1400"/>
              <a:t>https://github.com/amusi/awesome-lane-detection</a:t>
            </a:r>
            <a:endParaRPr lang="en-US" altLang="en-US" sz="1400"/>
          </a:p>
          <a:p>
            <a:endParaRPr lang="en-US" altLang="en-US" sz="1400">
              <a:hlinkClick r:id="rId1" action="ppaction://hlinkfile"/>
            </a:endParaRPr>
          </a:p>
          <a:p>
            <a:pPr marL="0" indent="0">
              <a:buNone/>
            </a:pPr>
            <a:endParaRPr lang="en-US" altLang="en-US" sz="1400">
              <a:hlinkClick r:id="rId1" action="ppaction://hlinkfile"/>
            </a:endParaRPr>
          </a:p>
        </p:txBody>
      </p:sp>
      <p:pic>
        <p:nvPicPr>
          <p:cNvPr id="5" name="Picture 4"/>
          <p:cNvPicPr>
            <a:picLocks noChangeAspect="1"/>
          </p:cNvPicPr>
          <p:nvPr/>
        </p:nvPicPr>
        <p:blipFill>
          <a:blip r:embed="rId2"/>
          <a:srcRect b="7630"/>
          <a:stretch>
            <a:fillRect/>
          </a:stretch>
        </p:blipFill>
        <p:spPr>
          <a:xfrm>
            <a:off x="5949950" y="440055"/>
            <a:ext cx="2970530" cy="2414270"/>
          </a:xfrm>
          <a:prstGeom prst="rect">
            <a:avLst/>
          </a:prstGeom>
        </p:spPr>
      </p:pic>
      <p:grpSp>
        <p:nvGrpSpPr>
          <p:cNvPr id="8" name="Group 7"/>
          <p:cNvGrpSpPr/>
          <p:nvPr/>
        </p:nvGrpSpPr>
        <p:grpSpPr>
          <a:xfrm>
            <a:off x="5899150" y="3162935"/>
            <a:ext cx="3021330" cy="1796415"/>
            <a:chOff x="3576" y="4971"/>
            <a:chExt cx="4758" cy="2829"/>
          </a:xfrm>
        </p:grpSpPr>
        <p:sp>
          <p:nvSpPr>
            <p:cNvPr id="6" name="Text Box 5"/>
            <p:cNvSpPr txBox="1"/>
            <p:nvPr/>
          </p:nvSpPr>
          <p:spPr>
            <a:xfrm>
              <a:off x="3576" y="7464"/>
              <a:ext cx="4758" cy="337"/>
            </a:xfrm>
            <a:prstGeom prst="rect">
              <a:avLst/>
            </a:prstGeom>
            <a:noFill/>
          </p:spPr>
          <p:txBody>
            <a:bodyPr wrap="square" rtlCol="0" anchor="t">
              <a:spAutoFit/>
            </a:bodyPr>
            <a:p>
              <a:r>
                <a:rPr lang="en-US" altLang="en-US" sz="800"/>
                <a:t>上：</a:t>
              </a:r>
              <a:r>
                <a:rPr lang="en-US" sz="800"/>
                <a:t>ground-truth  中：LaneNet输出 </a:t>
              </a:r>
              <a:r>
                <a:rPr lang="en-US" altLang="en-US" sz="800"/>
                <a:t>下</a:t>
              </a:r>
              <a:r>
                <a:rPr lang="en-US" sz="800"/>
                <a:t>：</a:t>
              </a:r>
              <a:r>
                <a:rPr lang="en-US" altLang="en-US" sz="800"/>
                <a:t>L</a:t>
              </a:r>
              <a:r>
                <a:rPr lang="en-US" sz="800"/>
                <a:t>ane fitting</a:t>
              </a:r>
              <a:r>
                <a:rPr lang="en-US" altLang="en-US" sz="800"/>
                <a:t>输出</a:t>
              </a:r>
              <a:endParaRPr lang="en-US" altLang="en-US" sz="800"/>
            </a:p>
          </p:txBody>
        </p:sp>
        <p:pic>
          <p:nvPicPr>
            <p:cNvPr id="7" name="Picture 6"/>
            <p:cNvPicPr>
              <a:picLocks noChangeAspect="1"/>
            </p:cNvPicPr>
            <p:nvPr/>
          </p:nvPicPr>
          <p:blipFill>
            <a:blip r:embed="rId3"/>
            <a:srcRect r="26141"/>
            <a:stretch>
              <a:fillRect/>
            </a:stretch>
          </p:blipFill>
          <p:spPr>
            <a:xfrm>
              <a:off x="3576" y="4971"/>
              <a:ext cx="4758" cy="2493"/>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385445" y="984885"/>
            <a:ext cx="8229600" cy="3394472"/>
          </a:xfrm>
        </p:spPr>
        <p:txBody>
          <a:bodyPr/>
          <a:p>
            <a:r>
              <a:rPr lang="en-US" altLang="en-US" sz="1400">
                <a:sym typeface="+mn-ea"/>
              </a:rPr>
              <a:t>实例分割检测车道线</a:t>
            </a:r>
            <a:endParaRPr lang="en-US" altLang="en-US" sz="1400"/>
          </a:p>
          <a:p>
            <a:pPr lvl="1"/>
            <a:r>
              <a:rPr lang="en-US" altLang="en-US" sz="1400">
                <a:sym typeface="+mn-ea"/>
              </a:rPr>
              <a:t>语义分割：分割出所有车道线。二分类问题</a:t>
            </a:r>
            <a:endParaRPr lang="en-US" altLang="en-US" sz="1400">
              <a:sym typeface="+mn-ea"/>
            </a:endParaRPr>
          </a:p>
          <a:p>
            <a:pPr lvl="1"/>
            <a:r>
              <a:rPr lang="en-US" altLang="en-US" sz="1400">
                <a:sym typeface="+mn-ea"/>
              </a:rPr>
              <a:t>生成像素embedding：。生成每个像素的n维嵌入，使得同一车道的嵌入距离近，不同车道的嵌入距离远</a:t>
            </a:r>
            <a:endParaRPr lang="en-US" altLang="en-US" sz="1400">
              <a:sym typeface="+mn-ea"/>
            </a:endParaRPr>
          </a:p>
          <a:p>
            <a:pPr lvl="1"/>
            <a:r>
              <a:rPr lang="en-US" altLang="en-US" sz="1400">
                <a:sym typeface="+mn-ea"/>
              </a:rPr>
              <a:t>聚类出具体是那条车道线：利用分割分支的二值分割图做掩码在Pixel embedding图像上得到所有车道像素的n维度嵌入，将车道像素的嵌入(蓝点)聚类得到所属车道类别。</a:t>
            </a:r>
            <a:endParaRPr lang="en-US" altLang="en-US" sz="1400">
              <a:sym typeface="+mn-ea"/>
            </a:endParaRPr>
          </a:p>
          <a:p>
            <a:pPr lvl="1"/>
            <a:r>
              <a:rPr lang="en-US" altLang="en-US" sz="1400">
                <a:sym typeface="+mn-ea"/>
              </a:rPr>
              <a:t>先粗分再细分回顾之前 语义分割=检测+普通分割？</a:t>
            </a:r>
            <a:endParaRPr lang="en-US" altLang="en-US" sz="1400"/>
          </a:p>
        </p:txBody>
      </p:sp>
      <p:pic>
        <p:nvPicPr>
          <p:cNvPr id="4" name="Picture 3"/>
          <p:cNvPicPr>
            <a:picLocks noChangeAspect="1"/>
          </p:cNvPicPr>
          <p:nvPr/>
        </p:nvPicPr>
        <p:blipFill>
          <a:blip r:embed="rId1"/>
          <a:stretch>
            <a:fillRect/>
          </a:stretch>
        </p:blipFill>
        <p:spPr>
          <a:xfrm>
            <a:off x="2423795" y="2761615"/>
            <a:ext cx="6263005" cy="22485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Perception</a:t>
            </a:r>
            <a:endParaRPr lang="en-US" altLang="en-GB"/>
          </a:p>
        </p:txBody>
      </p:sp>
      <p:sp>
        <p:nvSpPr>
          <p:cNvPr id="1" name="Subtitle 0"/>
          <p:cNvSpPr/>
          <p:nvPr>
            <p:ph type="subTitle" idx="1"/>
          </p:nvPr>
        </p:nvSpPr>
        <p:spPr/>
        <p:txBody>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8"/>
          </p:nvPr>
        </p:nvSpPr>
        <p:spPr>
          <a:xfrm>
            <a:off x="4889420" y="3901606"/>
            <a:ext cx="3821907" cy="233153"/>
          </a:xfrm>
        </p:spPr>
        <p:txBody>
          <a:bodyPr>
            <a:normAutofit fontScale="80000"/>
          </a:bodyPr>
          <a:lstStyle/>
          <a:p>
            <a:r>
              <a:rPr lang="en-US" altLang="zh-CN"/>
              <a:t>https://www.julyedu.com/</a:t>
            </a:r>
            <a:endParaRPr lang="en-US" altLang="zh-CN"/>
          </a:p>
        </p:txBody>
      </p:sp>
      <p:sp>
        <p:nvSpPr>
          <p:cNvPr id="6" name="文本占位符 5"/>
          <p:cNvSpPr>
            <a:spLocks noGrp="1"/>
          </p:cNvSpPr>
          <p:nvPr>
            <p:ph type="body" sz="quarter" idx="10"/>
          </p:nvPr>
        </p:nvSpPr>
        <p:spPr/>
        <p:txBody>
          <a:bodyPr/>
          <a:lstStyle/>
          <a:p>
            <a:r>
              <a:rPr lang="en-US" altLang="zh-CN" dirty="0" smtClean="0"/>
              <a:t>晓</a:t>
            </a:r>
            <a:r>
              <a:rPr lang="zh-CN" altLang="en-US" dirty="0" smtClean="0"/>
              <a:t>老师  无</a:t>
            </a:r>
            <a:r>
              <a:rPr lang="zh-CN" altLang="en-US" dirty="0"/>
              <a:t>人驾驶高级算法工程师</a:t>
            </a:r>
            <a:endParaRPr lang="en-US" altLang="zh-CN" dirty="0"/>
          </a:p>
        </p:txBody>
      </p:sp>
      <p:cxnSp>
        <p:nvCxnSpPr>
          <p:cNvPr id="3" name="直接连接符 2"/>
          <p:cNvCxnSpPr/>
          <p:nvPr/>
        </p:nvCxnSpPr>
        <p:spPr>
          <a:xfrm>
            <a:off x="4883611" y="4167254"/>
            <a:ext cx="26269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a:off x="4883611" y="3607740"/>
            <a:ext cx="26269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44991" y="1178719"/>
            <a:ext cx="2452688" cy="1065848"/>
            <a:chOff x="2855913" y="-477838"/>
            <a:chExt cx="5757862" cy="2501900"/>
          </a:xfrm>
          <a:solidFill>
            <a:schemeClr val="bg1"/>
          </a:solidFill>
        </p:grpSpPr>
        <p:sp>
          <p:nvSpPr>
            <p:cNvPr id="10"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1"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2"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3"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4"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68580" tIns="34290" rIns="68580" bIns="34290" numCol="1" anchor="t" anchorCtr="0" compatLnSpc="1"/>
            <a:lstStyle/>
            <a:p>
              <a:endParaRPr lang="zh-CN" altLang="en-US" sz="1350"/>
            </a:p>
          </p:txBody>
        </p:sp>
      </p:grpSp>
      <p:sp>
        <p:nvSpPr>
          <p:cNvPr id="8" name="文本占位符 62"/>
          <p:cNvSpPr>
            <a:spLocks noGrp="1"/>
          </p:cNvSpPr>
          <p:nvPr/>
        </p:nvSpPr>
        <p:spPr>
          <a:xfrm>
            <a:off x="4028360" y="2537626"/>
            <a:ext cx="3821907" cy="233153"/>
          </a:xfrm>
          <a:prstGeom prst="rect">
            <a:avLst/>
          </a:prstGeom>
        </p:spPr>
        <p:txBody>
          <a:bodyPr vert="horz" lIns="68580" tIns="34290" rIns="68580" bIns="34290" rtlCol="0">
            <a:normAutofit fontScale="97500" lnSpcReduction="10000"/>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sz="1125" dirty="0"/>
              <a:t>微信扫一扫关注我们</a:t>
            </a:r>
            <a:endParaRPr lang="en-US" altLang="zh-CN" sz="1125"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ym typeface="+mn-ea"/>
              </a:rPr>
              <a:t>无人驾驶中的感知</a:t>
            </a:r>
            <a:br>
              <a:rPr lang="en-US" altLang="en-US"/>
            </a:br>
            <a:endParaRPr lang="en-US"/>
          </a:p>
        </p:txBody>
      </p:sp>
      <p:sp>
        <p:nvSpPr>
          <p:cNvPr id="3" name="Content Placeholder 2"/>
          <p:cNvSpPr>
            <a:spLocks noGrp="1"/>
          </p:cNvSpPr>
          <p:nvPr>
            <p:ph idx="1"/>
          </p:nvPr>
        </p:nvSpPr>
        <p:spPr>
          <a:xfrm>
            <a:off x="457200" y="1200150"/>
            <a:ext cx="8577580" cy="3394710"/>
          </a:xfrm>
        </p:spPr>
        <p:txBody>
          <a:bodyPr/>
          <a:p>
            <a:r>
              <a:rPr lang="en-US" altLang="en-US" sz="1600"/>
              <a:t>广义</a:t>
            </a:r>
            <a:r>
              <a:rPr lang="en-US" sz="1600"/>
              <a:t>感知：</a:t>
            </a:r>
            <a:endParaRPr lang="en-US" sz="1600"/>
          </a:p>
          <a:p>
            <a:pPr lvl="1"/>
            <a:r>
              <a:rPr lang="en-US" sz="1400">
                <a:sym typeface="+mn-ea"/>
              </a:rPr>
              <a:t>感知外界： </a:t>
            </a:r>
            <a:endParaRPr lang="en-US" sz="1400">
              <a:sym typeface="+mn-ea"/>
            </a:endParaRPr>
          </a:p>
          <a:p>
            <a:pPr lvl="2"/>
            <a:r>
              <a:rPr lang="en-US" altLang="en-US" sz="1200">
                <a:sym typeface="+mn-ea"/>
              </a:rPr>
              <a:t>目的：感知外在环境</a:t>
            </a:r>
            <a:endParaRPr lang="en-US" altLang="en-US" sz="1200">
              <a:sym typeface="+mn-ea"/>
            </a:endParaRPr>
          </a:p>
          <a:p>
            <a:pPr lvl="3"/>
            <a:r>
              <a:rPr lang="en-US" sz="1000">
                <a:sym typeface="+mn-ea"/>
              </a:rPr>
              <a:t>静态环境：车道</a:t>
            </a:r>
            <a:r>
              <a:rPr lang="en-US" altLang="en-US" sz="1000">
                <a:sym typeface="+mn-ea"/>
              </a:rPr>
              <a:t>线</a:t>
            </a:r>
            <a:r>
              <a:rPr lang="en-US" sz="1000">
                <a:sym typeface="+mn-ea"/>
              </a:rPr>
              <a:t>/路面</a:t>
            </a:r>
            <a:r>
              <a:rPr lang="en-US" altLang="en-US" sz="1000">
                <a:sym typeface="+mn-ea"/>
              </a:rPr>
              <a:t>/交通标识（a)辅助规划决策 b)帮助助更好的感知运动物体状态）</a:t>
            </a:r>
            <a:endParaRPr lang="en-US" sz="1000">
              <a:sym typeface="+mn-ea"/>
            </a:endParaRPr>
          </a:p>
          <a:p>
            <a:pPr lvl="3"/>
            <a:r>
              <a:rPr lang="en-US" sz="1000">
                <a:sym typeface="+mn-ea"/>
              </a:rPr>
              <a:t>动态物体</a:t>
            </a:r>
            <a:r>
              <a:rPr lang="en-US" altLang="en-US" sz="1000">
                <a:sym typeface="+mn-ea"/>
              </a:rPr>
              <a:t>：运动物体(车/人/...)的运动状态(位置/朝向/速度/...)</a:t>
            </a:r>
            <a:endParaRPr lang="en-US" sz="1000">
              <a:sym typeface="+mn-ea"/>
            </a:endParaRPr>
          </a:p>
          <a:p>
            <a:pPr lvl="2"/>
            <a:r>
              <a:rPr lang="en-US" altLang="en-US" sz="1200">
                <a:sym typeface="+mn-ea"/>
              </a:rPr>
              <a:t>传感器：</a:t>
            </a:r>
            <a:r>
              <a:rPr lang="en-US" sz="1200">
                <a:sym typeface="+mn-ea"/>
              </a:rPr>
              <a:t>单目</a:t>
            </a:r>
            <a:r>
              <a:rPr lang="en-US" altLang="en-US" sz="1200">
                <a:sym typeface="+mn-ea"/>
              </a:rPr>
              <a:t>(图片)</a:t>
            </a:r>
            <a:r>
              <a:rPr lang="en-US" sz="1200">
                <a:sym typeface="+mn-ea"/>
              </a:rPr>
              <a:t>/双目</a:t>
            </a:r>
            <a:r>
              <a:rPr lang="en-US" altLang="en-US" sz="1200">
                <a:sym typeface="+mn-ea"/>
              </a:rPr>
              <a:t>(深度图/稠密点云)</a:t>
            </a:r>
            <a:r>
              <a:rPr lang="en-US" sz="1200">
                <a:sym typeface="+mn-ea"/>
              </a:rPr>
              <a:t>/激光雷达</a:t>
            </a:r>
            <a:r>
              <a:rPr lang="en-US" altLang="en-US" sz="1200">
                <a:sym typeface="+mn-ea"/>
              </a:rPr>
              <a:t>(稀疏点云)</a:t>
            </a:r>
            <a:r>
              <a:rPr lang="en-US" sz="1200">
                <a:sym typeface="+mn-ea"/>
              </a:rPr>
              <a:t>/毫米波雷达/超声波雷达</a:t>
            </a:r>
            <a:endParaRPr lang="en-US" sz="1200"/>
          </a:p>
          <a:p>
            <a:pPr lvl="1"/>
            <a:r>
              <a:rPr lang="en-US" sz="1400"/>
              <a:t>感知自身（定位）:</a:t>
            </a:r>
            <a:endParaRPr lang="en-US" sz="1400"/>
          </a:p>
          <a:p>
            <a:pPr lvl="2"/>
            <a:r>
              <a:rPr lang="en-US" altLang="en-US" sz="1200"/>
              <a:t>目的：感知自身的运动状态(位置/朝向/速度/...)</a:t>
            </a:r>
            <a:r>
              <a:rPr lang="en-US" sz="1200"/>
              <a:t> </a:t>
            </a:r>
            <a:endParaRPr lang="en-US" sz="1025"/>
          </a:p>
          <a:p>
            <a:pPr lvl="2"/>
            <a:r>
              <a:rPr lang="en-US" altLang="en-US" sz="1200"/>
              <a:t>传感器：GPS</a:t>
            </a:r>
            <a:r>
              <a:rPr lang="en-US" sz="1200"/>
              <a:t> </a:t>
            </a:r>
            <a:r>
              <a:rPr lang="en-US" altLang="en-US" sz="1200"/>
              <a:t>IMU</a:t>
            </a:r>
            <a:r>
              <a:rPr lang="en-US" sz="1200"/>
              <a:t> </a:t>
            </a:r>
            <a:r>
              <a:rPr lang="en-US" altLang="en-US" sz="1200"/>
              <a:t>HD</a:t>
            </a:r>
            <a:r>
              <a:rPr lang="en-US" sz="1200"/>
              <a:t>map </a:t>
            </a:r>
            <a:r>
              <a:rPr lang="en-US" altLang="en-US" sz="1200"/>
              <a:t>SLAM(单目/双目/RGBD/</a:t>
            </a:r>
            <a:r>
              <a:rPr lang="en-US" sz="1200"/>
              <a:t>激光</a:t>
            </a:r>
            <a:r>
              <a:rPr lang="en-US" altLang="en-US" sz="1200"/>
              <a:t>雷达/超声波雷达 包含VIO</a:t>
            </a:r>
            <a:r>
              <a:rPr lang="en-US" sz="1200"/>
              <a:t>) </a:t>
            </a:r>
            <a:endParaRPr lang="en-US" sz="1600"/>
          </a:p>
          <a:p>
            <a:r>
              <a:rPr lang="en-US" sz="1600"/>
              <a:t>四大图像任务： </a:t>
            </a:r>
            <a:endParaRPr lang="en-US" sz="1600"/>
          </a:p>
          <a:p>
            <a:pPr lvl="1"/>
            <a:r>
              <a:rPr lang="en-US" sz="1400"/>
              <a:t>分类</a:t>
            </a:r>
            <a:endParaRPr lang="en-US" sz="1400"/>
          </a:p>
          <a:p>
            <a:pPr lvl="1"/>
            <a:r>
              <a:rPr lang="en-US" sz="1400"/>
              <a:t>分割(像素分类)</a:t>
            </a:r>
            <a:endParaRPr lang="en-US" sz="1400"/>
          </a:p>
          <a:p>
            <a:pPr lvl="1"/>
            <a:r>
              <a:rPr lang="en-US" sz="1400"/>
              <a:t>检测(框分类)</a:t>
            </a:r>
            <a:endParaRPr lang="en-US" sz="1400"/>
          </a:p>
          <a:p>
            <a:pPr lvl="1"/>
            <a:r>
              <a:rPr lang="en-US" sz="1400"/>
              <a:t>跟踪</a:t>
            </a:r>
            <a:r>
              <a:rPr lang="en-US" altLang="en-US" sz="1400"/>
              <a:t>(使用物体的一切信息进行时序关联)</a:t>
            </a:r>
            <a:r>
              <a:rPr lang="en-US" sz="1400"/>
              <a:t>    </a:t>
            </a:r>
            <a:endParaRPr lang="en-US" sz="1400"/>
          </a:p>
          <a:p>
            <a:pPr marL="0" indent="0">
              <a:buNone/>
            </a:pPr>
            <a:endParaRPr 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ltLang="en-US"/>
          </a:p>
        </p:txBody>
      </p:sp>
      <p:grpSp>
        <p:nvGrpSpPr>
          <p:cNvPr id="17" name="Group 16"/>
          <p:cNvGrpSpPr/>
          <p:nvPr/>
        </p:nvGrpSpPr>
        <p:grpSpPr>
          <a:xfrm>
            <a:off x="200660" y="1334135"/>
            <a:ext cx="8200390" cy="1649730"/>
            <a:chOff x="316" y="2101"/>
            <a:chExt cx="12914" cy="2598"/>
          </a:xfrm>
        </p:grpSpPr>
        <p:sp>
          <p:nvSpPr>
            <p:cNvPr id="8" name="Rounded Rectangle 7"/>
            <p:cNvSpPr/>
            <p:nvPr/>
          </p:nvSpPr>
          <p:spPr>
            <a:xfrm>
              <a:off x="3130" y="2101"/>
              <a:ext cx="2574" cy="681"/>
            </a:xfrm>
            <a:prstGeom prst="roundRect">
              <a:avLst/>
            </a:prstGeom>
            <a:effectLst/>
          </p:spPr>
          <p:style>
            <a:lnRef idx="2">
              <a:schemeClr val="accent6"/>
            </a:lnRef>
            <a:fillRef idx="1">
              <a:schemeClr val="lt1"/>
            </a:fillRef>
            <a:effectRef idx="0">
              <a:schemeClr val="accent6"/>
            </a:effectRef>
            <a:fontRef idx="minor">
              <a:schemeClr val="dk1"/>
            </a:fontRef>
          </p:style>
          <p:txBody>
            <a:bodyPr rtlCol="0" anchor="ctr"/>
            <a:p>
              <a:pPr algn="ctr"/>
              <a:r>
                <a:rPr lang="en-US" altLang="en-US"/>
                <a:t>检测</a:t>
              </a:r>
              <a:endParaRPr lang="en-US" altLang="en-US"/>
            </a:p>
            <a:p>
              <a:pPr algn="ctr"/>
              <a:r>
                <a:rPr lang="en-US" altLang="en-US" sz="1000">
                  <a:sym typeface="+mn-ea"/>
                </a:rPr>
                <a:t>（2D/3D物体框）</a:t>
              </a:r>
              <a:endParaRPr lang="en-US" altLang="en-US" sz="1000">
                <a:sym typeface="+mn-ea"/>
              </a:endParaRPr>
            </a:p>
          </p:txBody>
        </p:sp>
        <p:sp>
          <p:nvSpPr>
            <p:cNvPr id="9" name="Rounded Rectangle 8"/>
            <p:cNvSpPr/>
            <p:nvPr/>
          </p:nvSpPr>
          <p:spPr>
            <a:xfrm>
              <a:off x="316" y="2101"/>
              <a:ext cx="2600" cy="1659"/>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p>
              <a:pPr algn="ctr"/>
              <a:r>
                <a:rPr lang="en-US" altLang="en-US"/>
                <a:t>感知数据</a:t>
              </a:r>
              <a:endParaRPr lang="en-US" altLang="en-US"/>
            </a:p>
            <a:p>
              <a:pPr algn="ctr"/>
              <a:r>
                <a:rPr lang="en-US" altLang="en-US" sz="1000"/>
                <a:t>（图片/点云/深度图）</a:t>
              </a:r>
              <a:endParaRPr lang="en-US" altLang="en-US" sz="1000"/>
            </a:p>
          </p:txBody>
        </p:sp>
        <p:sp>
          <p:nvSpPr>
            <p:cNvPr id="20" name="Rounded Rectangle 19"/>
            <p:cNvSpPr/>
            <p:nvPr/>
          </p:nvSpPr>
          <p:spPr>
            <a:xfrm>
              <a:off x="8987" y="2495"/>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2D/3D物体框</a:t>
              </a:r>
              <a:endParaRPr lang="en-US" altLang="en-US" sz="1200"/>
            </a:p>
          </p:txBody>
        </p:sp>
        <p:sp>
          <p:nvSpPr>
            <p:cNvPr id="2" name="Rounded Rectangle 1"/>
            <p:cNvSpPr/>
            <p:nvPr/>
          </p:nvSpPr>
          <p:spPr>
            <a:xfrm>
              <a:off x="3130" y="3078"/>
              <a:ext cx="2575" cy="681"/>
            </a:xfrm>
            <a:prstGeom prst="roundRect">
              <a:avLst/>
            </a:prstGeom>
            <a:effectLst/>
          </p:spPr>
          <p:style>
            <a:lnRef idx="2">
              <a:schemeClr val="accent6"/>
            </a:lnRef>
            <a:fillRef idx="1">
              <a:schemeClr val="lt1"/>
            </a:fillRef>
            <a:effectRef idx="0">
              <a:schemeClr val="accent6"/>
            </a:effectRef>
            <a:fontRef idx="minor">
              <a:schemeClr val="dk1"/>
            </a:fontRef>
          </p:style>
          <p:txBody>
            <a:bodyPr rtlCol="0" anchor="ctr"/>
            <a:p>
              <a:pPr algn="ctr"/>
              <a:r>
                <a:rPr lang="en-US" altLang="en-US"/>
                <a:t>分割</a:t>
              </a:r>
              <a:endParaRPr lang="en-US" altLang="en-US"/>
            </a:p>
            <a:p>
              <a:pPr algn="ctr"/>
              <a:r>
                <a:rPr lang="en-US" altLang="en-US" sz="1000">
                  <a:sym typeface="+mn-ea"/>
                </a:rPr>
                <a:t>（路面/车道/物体轮廓）</a:t>
              </a:r>
              <a:endParaRPr lang="en-US" altLang="en-US" sz="1000">
                <a:sym typeface="+mn-ea"/>
              </a:endParaRPr>
            </a:p>
          </p:txBody>
        </p:sp>
        <p:sp>
          <p:nvSpPr>
            <p:cNvPr id="3" name="Rounded Rectangle 2"/>
            <p:cNvSpPr/>
            <p:nvPr/>
          </p:nvSpPr>
          <p:spPr>
            <a:xfrm>
              <a:off x="6059" y="2567"/>
              <a:ext cx="2574" cy="681"/>
            </a:xfrm>
            <a:prstGeom prst="roundRect">
              <a:avLst/>
            </a:prstGeom>
            <a:effectLst/>
          </p:spPr>
          <p:style>
            <a:lnRef idx="2">
              <a:schemeClr val="accent6"/>
            </a:lnRef>
            <a:fillRef idx="1">
              <a:schemeClr val="lt1"/>
            </a:fillRef>
            <a:effectRef idx="0">
              <a:schemeClr val="accent6"/>
            </a:effectRef>
            <a:fontRef idx="minor">
              <a:schemeClr val="dk1"/>
            </a:fontRef>
          </p:style>
          <p:txBody>
            <a:bodyPr rtlCol="0" anchor="ctr"/>
            <a:p>
              <a:pPr algn="ctr"/>
              <a:r>
                <a:rPr lang="en-US" altLang="en-US"/>
                <a:t>跟踪</a:t>
              </a:r>
              <a:endParaRPr lang="en-US" altLang="en-US"/>
            </a:p>
            <a:p>
              <a:pPr algn="ctr"/>
              <a:r>
                <a:rPr lang="en-US" altLang="en-US" sz="1200">
                  <a:sym typeface="+mn-ea"/>
                </a:rPr>
                <a:t>（物体ID/轨迹）</a:t>
              </a:r>
              <a:endParaRPr lang="en-US" altLang="en-US" sz="1200">
                <a:sym typeface="+mn-ea"/>
              </a:endParaRPr>
            </a:p>
          </p:txBody>
        </p:sp>
        <p:sp>
          <p:nvSpPr>
            <p:cNvPr id="4" name="Rounded Rectangle 3"/>
            <p:cNvSpPr/>
            <p:nvPr/>
          </p:nvSpPr>
          <p:spPr>
            <a:xfrm>
              <a:off x="8987" y="3248"/>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速度/朝向</a:t>
              </a:r>
              <a:endParaRPr lang="en-US" altLang="en-US" sz="1200"/>
            </a:p>
          </p:txBody>
        </p:sp>
        <p:sp>
          <p:nvSpPr>
            <p:cNvPr id="5" name="Rounded Rectangle 4"/>
            <p:cNvSpPr/>
            <p:nvPr/>
          </p:nvSpPr>
          <p:spPr>
            <a:xfrm>
              <a:off x="8987" y="2861"/>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相对距离</a:t>
              </a:r>
              <a:endParaRPr lang="en-US" altLang="en-US" sz="1200"/>
            </a:p>
          </p:txBody>
        </p:sp>
        <p:sp>
          <p:nvSpPr>
            <p:cNvPr id="7" name="Rounded Rectangle 6"/>
            <p:cNvSpPr/>
            <p:nvPr/>
          </p:nvSpPr>
          <p:spPr>
            <a:xfrm>
              <a:off x="316" y="3925"/>
              <a:ext cx="8319" cy="681"/>
            </a:xfrm>
            <a:prstGeom prst="roundRect">
              <a:avLst/>
            </a:prstGeom>
            <a:effectLst/>
          </p:spPr>
          <p:style>
            <a:lnRef idx="2">
              <a:schemeClr val="accent6"/>
            </a:lnRef>
            <a:fillRef idx="1">
              <a:schemeClr val="lt1"/>
            </a:fillRef>
            <a:effectRef idx="0">
              <a:schemeClr val="accent6"/>
            </a:effectRef>
            <a:fontRef idx="minor">
              <a:schemeClr val="dk1"/>
            </a:fontRef>
          </p:style>
          <p:txBody>
            <a:bodyPr rtlCol="0" anchor="ctr"/>
            <a:p>
              <a:pPr algn="ctr"/>
              <a:r>
                <a:rPr lang="en-US" altLang="en-US"/>
                <a:t>毫米波雷达/超声波雷达</a:t>
              </a:r>
              <a:endParaRPr lang="en-US" altLang="en-US"/>
            </a:p>
            <a:p>
              <a:pPr algn="ctr"/>
              <a:r>
                <a:rPr lang="en-US" altLang="en-US" sz="800">
                  <a:sym typeface="+mn-ea"/>
                </a:rPr>
                <a:t>（直接得到物体状态:位置/速度/朝向 但是没有语义）</a:t>
              </a:r>
              <a:endParaRPr lang="en-US" altLang="en-US" sz="800">
                <a:sym typeface="+mn-ea"/>
              </a:endParaRPr>
            </a:p>
          </p:txBody>
        </p:sp>
        <p:sp>
          <p:nvSpPr>
            <p:cNvPr id="11" name="Rounded Rectangle 10"/>
            <p:cNvSpPr/>
            <p:nvPr/>
          </p:nvSpPr>
          <p:spPr>
            <a:xfrm>
              <a:off x="8987" y="3638"/>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车道线</a:t>
              </a:r>
              <a:endParaRPr lang="en-US" altLang="en-US" sz="1200"/>
            </a:p>
          </p:txBody>
        </p:sp>
        <p:sp>
          <p:nvSpPr>
            <p:cNvPr id="21" name="Rounded Rectangle 20"/>
            <p:cNvSpPr/>
            <p:nvPr/>
          </p:nvSpPr>
          <p:spPr>
            <a:xfrm>
              <a:off x="8987" y="4051"/>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路面</a:t>
              </a:r>
              <a:endParaRPr lang="en-US" altLang="en-US" sz="1200"/>
            </a:p>
          </p:txBody>
        </p:sp>
        <p:sp>
          <p:nvSpPr>
            <p:cNvPr id="22" name="Rounded Rectangle 21"/>
            <p:cNvSpPr/>
            <p:nvPr/>
          </p:nvSpPr>
          <p:spPr>
            <a:xfrm>
              <a:off x="8987" y="2101"/>
              <a:ext cx="2600" cy="288"/>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ID/轨迹</a:t>
              </a:r>
              <a:endParaRPr lang="en-US" altLang="en-US" sz="1200"/>
            </a:p>
          </p:txBody>
        </p:sp>
        <p:sp>
          <p:nvSpPr>
            <p:cNvPr id="12" name="Rounded Rectangle 11"/>
            <p:cNvSpPr/>
            <p:nvPr/>
          </p:nvSpPr>
          <p:spPr>
            <a:xfrm>
              <a:off x="8987" y="4413"/>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交通标识</a:t>
              </a:r>
              <a:endParaRPr lang="en-US" altLang="en-US" sz="1200"/>
            </a:p>
          </p:txBody>
        </p:sp>
        <p:sp>
          <p:nvSpPr>
            <p:cNvPr id="13" name="Right Brace 12"/>
            <p:cNvSpPr/>
            <p:nvPr/>
          </p:nvSpPr>
          <p:spPr>
            <a:xfrm>
              <a:off x="11735" y="3710"/>
              <a:ext cx="119" cy="9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4" name="Right Brace 13"/>
            <p:cNvSpPr/>
            <p:nvPr/>
          </p:nvSpPr>
          <p:spPr>
            <a:xfrm>
              <a:off x="11740" y="2101"/>
              <a:ext cx="120" cy="14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5" name="Text Box 14"/>
            <p:cNvSpPr txBox="1"/>
            <p:nvPr/>
          </p:nvSpPr>
          <p:spPr>
            <a:xfrm>
              <a:off x="11854" y="2650"/>
              <a:ext cx="1377" cy="337"/>
            </a:xfrm>
            <a:prstGeom prst="rect">
              <a:avLst/>
            </a:prstGeom>
            <a:noFill/>
          </p:spPr>
          <p:txBody>
            <a:bodyPr vert="horz" wrap="square" rtlCol="0">
              <a:spAutoFit/>
            </a:bodyPr>
            <a:p>
              <a:r>
                <a:rPr lang="en-US" altLang="en-US" sz="800"/>
                <a:t>运动物体状态</a:t>
              </a:r>
              <a:endParaRPr lang="en-US" altLang="en-US" sz="800"/>
            </a:p>
          </p:txBody>
        </p:sp>
        <p:sp>
          <p:nvSpPr>
            <p:cNvPr id="16" name="Text Box 15"/>
            <p:cNvSpPr txBox="1"/>
            <p:nvPr/>
          </p:nvSpPr>
          <p:spPr>
            <a:xfrm>
              <a:off x="11854" y="3995"/>
              <a:ext cx="1377" cy="337"/>
            </a:xfrm>
            <a:prstGeom prst="rect">
              <a:avLst/>
            </a:prstGeom>
            <a:noFill/>
          </p:spPr>
          <p:txBody>
            <a:bodyPr vert="horz" wrap="square" rtlCol="0">
              <a:spAutoFit/>
            </a:bodyPr>
            <a:p>
              <a:r>
                <a:rPr lang="en-US" altLang="en-US" sz="800"/>
                <a:t>静态环境状态</a:t>
              </a:r>
              <a:endParaRPr lang="en-US" altLang="en-US" sz="800"/>
            </a:p>
          </p:txBody>
        </p:sp>
      </p:grpSp>
      <p:sp>
        <p:nvSpPr>
          <p:cNvPr id="18" name="Text Box 17"/>
          <p:cNvSpPr txBox="1"/>
          <p:nvPr/>
        </p:nvSpPr>
        <p:spPr>
          <a:xfrm>
            <a:off x="474345" y="3435985"/>
            <a:ext cx="2261870" cy="706755"/>
          </a:xfrm>
          <a:prstGeom prst="rect">
            <a:avLst/>
          </a:prstGeom>
          <a:noFill/>
        </p:spPr>
        <p:txBody>
          <a:bodyPr wrap="square" rtlCol="0">
            <a:spAutoFit/>
          </a:bodyPr>
          <a:p>
            <a:pPr marL="171450" indent="-171450">
              <a:buFont typeface="Arial" panose="020B0604020202020204" pitchFamily="34" charset="0"/>
              <a:buChar char="•"/>
            </a:pPr>
            <a:r>
              <a:rPr lang="en-US" altLang="en-US" sz="1000"/>
              <a:t>图片/点云数据：原始数据需要外部算法处理才能得到环境信息</a:t>
            </a:r>
            <a:endParaRPr lang="en-US" altLang="en-US" sz="1000"/>
          </a:p>
          <a:p>
            <a:pPr marL="171450" indent="-171450">
              <a:buFont typeface="Arial" panose="020B0604020202020204" pitchFamily="34" charset="0"/>
              <a:buChar char="•"/>
            </a:pPr>
            <a:r>
              <a:rPr lang="en-US" altLang="en-US" sz="1000"/>
              <a:t>毫米波/超声波：传感器内置处理算法</a:t>
            </a:r>
            <a:endParaRPr lang="en-US" altLang="en-US"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Segmentation</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lvl="0" algn="l" rtl="0">
              <a:spcBef>
                <a:spcPts val="0"/>
              </a:spcBef>
              <a:spcAft>
                <a:spcPts val="0"/>
              </a:spcAft>
              <a:buFont typeface="Arial" panose="020B0604020202020204" pitchFamily="34" charset="0"/>
            </a:pPr>
            <a:endParaRPr lang="en-US" sz="1350"/>
          </a:p>
          <a:p>
            <a:pPr marL="285750" lvl="0" indent="-285750" algn="l" rtl="0">
              <a:spcBef>
                <a:spcPts val="0"/>
              </a:spcBef>
              <a:spcAft>
                <a:spcPts val="0"/>
              </a:spcAft>
              <a:buNone/>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r>
              <a:rPr lang="en-US" altLang="en-US"/>
              <a:t>Content</a:t>
            </a:r>
            <a:endParaRPr lang="en-US" altLang="en-US"/>
          </a:p>
        </p:txBody>
      </p:sp>
      <p:sp>
        <p:nvSpPr>
          <p:cNvPr id="3" name="Content Placeholder 2"/>
          <p:cNvSpPr>
            <a:spLocks noGrp="1"/>
          </p:cNvSpPr>
          <p:nvPr>
            <p:ph idx="1"/>
          </p:nvPr>
        </p:nvSpPr>
        <p:spPr/>
        <p:txBody>
          <a:bodyPr/>
          <a:p>
            <a:r>
              <a:rPr lang="en-US" altLang="en-US" sz="1400"/>
              <a:t>实战</a:t>
            </a:r>
            <a:r>
              <a:rPr lang="en-US" sz="1400"/>
              <a:t>基于传统方法的车道线检测</a:t>
            </a:r>
            <a:endParaRPr lang="en-US" sz="1400"/>
          </a:p>
          <a:p>
            <a:r>
              <a:rPr lang="en-US" altLang="en-US" sz="1400"/>
              <a:t>图片分割算法综述</a:t>
            </a:r>
            <a:endParaRPr lang="en-US" sz="1400"/>
          </a:p>
          <a:p>
            <a:r>
              <a:rPr lang="en-US" sz="1400"/>
              <a:t>实战</a:t>
            </a:r>
            <a:r>
              <a:rPr lang="en-US" altLang="en-US" sz="1400"/>
              <a:t>基于图片</a:t>
            </a:r>
            <a:r>
              <a:rPr lang="en-US" sz="1400"/>
              <a:t>分割</a:t>
            </a:r>
            <a:r>
              <a:rPr lang="en-US" altLang="en-US" sz="1400"/>
              <a:t>的</a:t>
            </a:r>
            <a:r>
              <a:rPr lang="en-US" sz="1400"/>
              <a:t>车道线检测</a:t>
            </a:r>
            <a:endParaRPr 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Segmentation</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a:sym typeface="+mn-ea"/>
              </a:rPr>
              <a:t>实战</a:t>
            </a:r>
            <a:r>
              <a:rPr lang="en-US">
                <a:sym typeface="+mn-ea"/>
              </a:rPr>
              <a:t>基于传统方法的车道线检测</a:t>
            </a:r>
            <a:endParaRPr lang="en-US">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基本流程</a:t>
            </a:r>
            <a:endParaRPr lang="en-US" altLang="en-US"/>
          </a:p>
        </p:txBody>
      </p:sp>
      <p:pic>
        <p:nvPicPr>
          <p:cNvPr id="4" name="Picture 3"/>
          <p:cNvPicPr>
            <a:picLocks noChangeAspect="1"/>
          </p:cNvPicPr>
          <p:nvPr/>
        </p:nvPicPr>
        <p:blipFill>
          <a:blip r:embed="rId1"/>
          <a:stretch>
            <a:fillRect/>
          </a:stretch>
        </p:blipFill>
        <p:spPr>
          <a:xfrm>
            <a:off x="71755" y="842645"/>
            <a:ext cx="7361555" cy="3915410"/>
          </a:xfrm>
          <a:prstGeom prst="rect">
            <a:avLst/>
          </a:prstGeom>
        </p:spPr>
      </p:pic>
      <p:sp>
        <p:nvSpPr>
          <p:cNvPr id="3" name="Content Placeholder 2"/>
          <p:cNvSpPr>
            <a:spLocks noGrp="1"/>
          </p:cNvSpPr>
          <p:nvPr>
            <p:ph idx="1"/>
          </p:nvPr>
        </p:nvSpPr>
        <p:spPr>
          <a:xfrm>
            <a:off x="159385" y="4724400"/>
            <a:ext cx="7773670" cy="222250"/>
          </a:xfrm>
        </p:spPr>
        <p:txBody>
          <a:bodyPr/>
          <a:p>
            <a:pPr marL="0" indent="0">
              <a:buNone/>
            </a:pPr>
            <a:r>
              <a:rPr lang="en-US" altLang="en-US" sz="1000">
                <a:sym typeface="+mn-ea"/>
              </a:rPr>
              <a:t>参考文章：</a:t>
            </a:r>
            <a:r>
              <a:rPr lang="en-US" altLang="en-US" sz="1000">
                <a:solidFill>
                  <a:schemeClr val="accent1"/>
                </a:solidFill>
                <a:sym typeface="+mn-ea"/>
              </a:rPr>
              <a:t>https://towardsdatascience.com/tutorial-build-a-lane-detector-679fd8953132</a:t>
            </a:r>
            <a:endParaRPr lang="en-US" altLang="en-US" sz="1000">
              <a:solidFill>
                <a:schemeClr val="accent1"/>
              </a:solidFill>
              <a:sym typeface="+mn-ea"/>
            </a:endParaRPr>
          </a:p>
          <a:p>
            <a:pPr marL="0" indent="0">
              <a:buNone/>
            </a:pPr>
            <a:r>
              <a:rPr lang="en-US" altLang="en-US" sz="1000">
                <a:sym typeface="+mn-ea"/>
              </a:rPr>
              <a:t>代码: </a:t>
            </a:r>
            <a:r>
              <a:rPr lang="en-US" altLang="en-US" sz="1000">
                <a:solidFill>
                  <a:schemeClr val="accent1">
                    <a:lumMod val="75000"/>
                  </a:schemeClr>
                </a:solidFill>
                <a:sym typeface="+mn-ea"/>
              </a:rPr>
              <a:t>https://github.com/andylei77/lane-detector</a:t>
            </a:r>
            <a:endParaRPr lang="en-US" altLang="en-US" sz="1000">
              <a:solidFill>
                <a:schemeClr val="accent1">
                  <a:lumMod val="75000"/>
                </a:schemeClr>
              </a:solidFill>
              <a:sym typeface="+mn-ea"/>
            </a:endParaRPr>
          </a:p>
        </p:txBody>
      </p:sp>
    </p:spTree>
  </p:cSld>
  <p:clrMapOvr>
    <a:masterClrMapping/>
  </p:clrMapOvr>
</p:sld>
</file>

<file path=ppt/tags/tag1.xml><?xml version="1.0" encoding="utf-8"?>
<p:tagLst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ags/tag2.xml><?xml version="1.0" encoding="utf-8"?>
<p:tagLst xmlns:p="http://schemas.openxmlformats.org/presentationml/2006/main">
  <p:tag name="ISLIDE.DIAGRAM" val="3259"/>
</p:tagLst>
</file>

<file path=ppt/theme/theme1.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5586</Words>
  <Application>WPS 演示</Application>
  <PresentationFormat/>
  <Paragraphs>296</Paragraphs>
  <Slides>30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Arial</vt:lpstr>
      <vt:lpstr>宋体</vt:lpstr>
      <vt:lpstr>Wingdings</vt:lpstr>
      <vt:lpstr>Arial</vt:lpstr>
      <vt:lpstr>AR PL UMing CN</vt:lpstr>
      <vt:lpstr>Impact</vt:lpstr>
      <vt:lpstr>HelveticaNeueLT Std Thin</vt:lpstr>
      <vt:lpstr>Yu Gothic UI Semilight</vt:lpstr>
      <vt:lpstr>微软雅黑</vt:lpstr>
      <vt:lpstr>Arial Unicode MS</vt:lpstr>
      <vt:lpstr>1_Default Design</vt:lpstr>
      <vt:lpstr>静态环境感知与分割算法</vt:lpstr>
      <vt:lpstr>PowerPoint 演示文稿</vt:lpstr>
      <vt:lpstr>Perception</vt:lpstr>
      <vt:lpstr>无人驾驶中的感知 </vt:lpstr>
      <vt:lpstr>PowerPoint 演示文稿</vt:lpstr>
      <vt:lpstr>Segmentation</vt:lpstr>
      <vt:lpstr>Content</vt:lpstr>
      <vt:lpstr>Segmentation</vt:lpstr>
      <vt:lpstr>基本流程</vt:lpstr>
      <vt:lpstr>PowerPoint 演示文稿</vt:lpstr>
      <vt:lpstr>1.canny边缘检测</vt:lpstr>
      <vt:lpstr>2.手动分割路面区域</vt:lpstr>
      <vt:lpstr>3.霍夫变换得到车道线</vt:lpstr>
      <vt:lpstr>PowerPoint 演示文稿</vt:lpstr>
      <vt:lpstr>4. 获取车道线并叠加到原始图像中</vt:lpstr>
      <vt:lpstr>PowerPoint 演示文稿</vt:lpstr>
      <vt:lpstr>Segmentation</vt:lpstr>
      <vt:lpstr>图片分割的类型</vt:lpstr>
      <vt:lpstr>深度学习图片语义分割算法思路</vt:lpstr>
      <vt:lpstr>典型算法结构</vt:lpstr>
      <vt:lpstr>FCN</vt:lpstr>
      <vt:lpstr>U-Net</vt:lpstr>
      <vt:lpstr>SegNet/DeconvNet</vt:lpstr>
      <vt:lpstr>DeepLab</vt:lpstr>
      <vt:lpstr>PSPNet</vt:lpstr>
      <vt:lpstr>Mask R-CNN</vt:lpstr>
      <vt:lpstr>Segmentation</vt:lpstr>
      <vt:lpstr>LaneNet</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Perception</dc:title>
  <dc:creator/>
  <cp:lastModifiedBy>Administrator</cp:lastModifiedBy>
  <cp:revision>54</cp:revision>
  <dcterms:created xsi:type="dcterms:W3CDTF">2019-03-02T04:21:00Z</dcterms:created>
  <dcterms:modified xsi:type="dcterms:W3CDTF">2019-03-02T14:24:54Z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